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345" r:id="rId3"/>
    <p:sldId id="346" r:id="rId4"/>
    <p:sldId id="266" r:id="rId5"/>
    <p:sldId id="257" r:id="rId6"/>
    <p:sldId id="258" r:id="rId7"/>
    <p:sldId id="262" r:id="rId8"/>
    <p:sldId id="259" r:id="rId9"/>
    <p:sldId id="263" r:id="rId10"/>
    <p:sldId id="264" r:id="rId11"/>
    <p:sldId id="265" r:id="rId12"/>
    <p:sldId id="347" r:id="rId13"/>
    <p:sldId id="260" r:id="rId14"/>
    <p:sldId id="348" r:id="rId15"/>
    <p:sldId id="349" r:id="rId16"/>
    <p:sldId id="350" r:id="rId17"/>
    <p:sldId id="352" r:id="rId18"/>
    <p:sldId id="351" r:id="rId19"/>
    <p:sldId id="353" r:id="rId20"/>
    <p:sldId id="261" r:id="rId21"/>
    <p:sldId id="354" r:id="rId22"/>
    <p:sldId id="355" r:id="rId23"/>
    <p:sldId id="35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8"/>
    <p:restoredTop sz="94655"/>
  </p:normalViewPr>
  <p:slideViewPr>
    <p:cSldViewPr snapToGrid="0" snapToObjects="1">
      <p:cViewPr varScale="1">
        <p:scale>
          <a:sx n="64" d="100"/>
          <a:sy n="64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2D9C8-94CE-40AD-9F2A-43ED2C6CD74D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709073-B2DB-4FDB-9547-E43245440DD0}">
      <dgm:prSet/>
      <dgm:spPr>
        <a:solidFill>
          <a:schemeClr val="accent4"/>
        </a:solidFill>
      </dgm:spPr>
      <dgm:t>
        <a:bodyPr/>
        <a:lstStyle/>
        <a:p>
          <a:r>
            <a:rPr lang="en-US" b="1" dirty="0"/>
            <a:t>Student work (assessed) in international teams</a:t>
          </a:r>
        </a:p>
      </dgm:t>
    </dgm:pt>
    <dgm:pt modelId="{486551A7-CF38-4FA7-B683-F9592E9B4485}" type="parTrans" cxnId="{B83316D8-1F0A-44D7-97C9-3A426B84F372}">
      <dgm:prSet/>
      <dgm:spPr/>
      <dgm:t>
        <a:bodyPr/>
        <a:lstStyle/>
        <a:p>
          <a:endParaRPr lang="en-US"/>
        </a:p>
      </dgm:t>
    </dgm:pt>
    <dgm:pt modelId="{21C72854-04F6-451C-A820-D600255A24AC}" type="sibTrans" cxnId="{B83316D8-1F0A-44D7-97C9-3A426B84F372}">
      <dgm:prSet/>
      <dgm:spPr/>
      <dgm:t>
        <a:bodyPr/>
        <a:lstStyle/>
        <a:p>
          <a:endParaRPr lang="en-US"/>
        </a:p>
      </dgm:t>
    </dgm:pt>
    <dgm:pt modelId="{0CC87998-7753-4DA5-BE97-9D88EC444BB0}">
      <dgm:prSet/>
      <dgm:spPr>
        <a:solidFill>
          <a:schemeClr val="accent4"/>
        </a:solidFill>
      </dgm:spPr>
      <dgm:t>
        <a:bodyPr/>
        <a:lstStyle/>
        <a:p>
          <a:r>
            <a:rPr lang="en-US" b="1" dirty="0"/>
            <a:t>Three-campus sessions</a:t>
          </a:r>
        </a:p>
      </dgm:t>
    </dgm:pt>
    <dgm:pt modelId="{DACB2171-E577-449D-B4B9-FCE56682607A}" type="parTrans" cxnId="{D19B96B0-D44D-4EDB-908E-06C9D057776A}">
      <dgm:prSet/>
      <dgm:spPr/>
      <dgm:t>
        <a:bodyPr/>
        <a:lstStyle/>
        <a:p>
          <a:endParaRPr lang="en-US"/>
        </a:p>
      </dgm:t>
    </dgm:pt>
    <dgm:pt modelId="{F3085FB4-C33F-4598-BF5C-3A1EB02671E4}" type="sibTrans" cxnId="{D19B96B0-D44D-4EDB-908E-06C9D057776A}">
      <dgm:prSet/>
      <dgm:spPr/>
      <dgm:t>
        <a:bodyPr/>
        <a:lstStyle/>
        <a:p>
          <a:endParaRPr lang="en-US"/>
        </a:p>
      </dgm:t>
    </dgm:pt>
    <dgm:pt modelId="{591735CF-3238-47BF-9800-79339CA42426}">
      <dgm:prSet/>
      <dgm:spPr>
        <a:solidFill>
          <a:schemeClr val="accent4"/>
        </a:solidFill>
      </dgm:spPr>
      <dgm:t>
        <a:bodyPr/>
        <a:lstStyle/>
        <a:p>
          <a:r>
            <a:rPr lang="en-US" b="1" dirty="0"/>
            <a:t>Research on CQ (Cultural Intelligence)</a:t>
          </a:r>
        </a:p>
      </dgm:t>
    </dgm:pt>
    <dgm:pt modelId="{FC7897B1-7DF4-4C9A-AF20-7E3190CBC8AE}" type="parTrans" cxnId="{6EB9CA72-EC88-4012-8D56-834548648C3B}">
      <dgm:prSet/>
      <dgm:spPr/>
      <dgm:t>
        <a:bodyPr/>
        <a:lstStyle/>
        <a:p>
          <a:endParaRPr lang="en-US"/>
        </a:p>
      </dgm:t>
    </dgm:pt>
    <dgm:pt modelId="{06E9E061-1037-41FA-A293-821B96EA0D3C}" type="sibTrans" cxnId="{6EB9CA72-EC88-4012-8D56-834548648C3B}">
      <dgm:prSet/>
      <dgm:spPr/>
      <dgm:t>
        <a:bodyPr/>
        <a:lstStyle/>
        <a:p>
          <a:endParaRPr lang="en-US"/>
        </a:p>
      </dgm:t>
    </dgm:pt>
    <dgm:pt modelId="{C57E43CE-1B9D-7E47-A118-5F796E7B5EE7}" type="pres">
      <dgm:prSet presAssocID="{7C62D9C8-94CE-40AD-9F2A-43ED2C6CD74D}" presName="diagram" presStyleCnt="0">
        <dgm:presLayoutVars>
          <dgm:dir/>
          <dgm:resizeHandles val="exact"/>
        </dgm:presLayoutVars>
      </dgm:prSet>
      <dgm:spPr/>
    </dgm:pt>
    <dgm:pt modelId="{0C2F8D83-6347-2949-B59C-6478095EC39C}" type="pres">
      <dgm:prSet presAssocID="{6E709073-B2DB-4FDB-9547-E43245440DD0}" presName="arrow" presStyleLbl="node1" presStyleIdx="0" presStyleCnt="3">
        <dgm:presLayoutVars>
          <dgm:bulletEnabled val="1"/>
        </dgm:presLayoutVars>
      </dgm:prSet>
      <dgm:spPr/>
    </dgm:pt>
    <dgm:pt modelId="{E24D8EC7-4B5F-554B-9462-A7AA853980EA}" type="pres">
      <dgm:prSet presAssocID="{0CC87998-7753-4DA5-BE97-9D88EC444BB0}" presName="arrow" presStyleLbl="node1" presStyleIdx="1" presStyleCnt="3">
        <dgm:presLayoutVars>
          <dgm:bulletEnabled val="1"/>
        </dgm:presLayoutVars>
      </dgm:prSet>
      <dgm:spPr/>
    </dgm:pt>
    <dgm:pt modelId="{007DABE3-DE78-5A4D-AB50-B6C63B08488C}" type="pres">
      <dgm:prSet presAssocID="{591735CF-3238-47BF-9800-79339CA42426}" presName="arrow" presStyleLbl="node1" presStyleIdx="2" presStyleCnt="3">
        <dgm:presLayoutVars>
          <dgm:bulletEnabled val="1"/>
        </dgm:presLayoutVars>
      </dgm:prSet>
      <dgm:spPr/>
    </dgm:pt>
  </dgm:ptLst>
  <dgm:cxnLst>
    <dgm:cxn modelId="{6EB9CA72-EC88-4012-8D56-834548648C3B}" srcId="{7C62D9C8-94CE-40AD-9F2A-43ED2C6CD74D}" destId="{591735CF-3238-47BF-9800-79339CA42426}" srcOrd="2" destOrd="0" parTransId="{FC7897B1-7DF4-4C9A-AF20-7E3190CBC8AE}" sibTransId="{06E9E061-1037-41FA-A293-821B96EA0D3C}"/>
    <dgm:cxn modelId="{D19B96B0-D44D-4EDB-908E-06C9D057776A}" srcId="{7C62D9C8-94CE-40AD-9F2A-43ED2C6CD74D}" destId="{0CC87998-7753-4DA5-BE97-9D88EC444BB0}" srcOrd="1" destOrd="0" parTransId="{DACB2171-E577-449D-B4B9-FCE56682607A}" sibTransId="{F3085FB4-C33F-4598-BF5C-3A1EB02671E4}"/>
    <dgm:cxn modelId="{B83316D8-1F0A-44D7-97C9-3A426B84F372}" srcId="{7C62D9C8-94CE-40AD-9F2A-43ED2C6CD74D}" destId="{6E709073-B2DB-4FDB-9547-E43245440DD0}" srcOrd="0" destOrd="0" parTransId="{486551A7-CF38-4FA7-B683-F9592E9B4485}" sibTransId="{21C72854-04F6-451C-A820-D600255A24AC}"/>
    <dgm:cxn modelId="{338F25E0-3DCF-B246-AA98-FF270EEE7279}" type="presOf" srcId="{591735CF-3238-47BF-9800-79339CA42426}" destId="{007DABE3-DE78-5A4D-AB50-B6C63B08488C}" srcOrd="0" destOrd="0" presId="urn:microsoft.com/office/officeart/2005/8/layout/arrow5"/>
    <dgm:cxn modelId="{79638EEB-93E3-8041-AC74-19E05BE849CA}" type="presOf" srcId="{6E709073-B2DB-4FDB-9547-E43245440DD0}" destId="{0C2F8D83-6347-2949-B59C-6478095EC39C}" srcOrd="0" destOrd="0" presId="urn:microsoft.com/office/officeart/2005/8/layout/arrow5"/>
    <dgm:cxn modelId="{D8EDE0FA-6E2C-6B45-B20C-6A4CF04B174E}" type="presOf" srcId="{0CC87998-7753-4DA5-BE97-9D88EC444BB0}" destId="{E24D8EC7-4B5F-554B-9462-A7AA853980EA}" srcOrd="0" destOrd="0" presId="urn:microsoft.com/office/officeart/2005/8/layout/arrow5"/>
    <dgm:cxn modelId="{61300AFE-2BE6-984E-8BBD-0702956E74E1}" type="presOf" srcId="{7C62D9C8-94CE-40AD-9F2A-43ED2C6CD74D}" destId="{C57E43CE-1B9D-7E47-A118-5F796E7B5EE7}" srcOrd="0" destOrd="0" presId="urn:microsoft.com/office/officeart/2005/8/layout/arrow5"/>
    <dgm:cxn modelId="{4FA3822A-BAEE-3044-AFC3-E0E04D382FCC}" type="presParOf" srcId="{C57E43CE-1B9D-7E47-A118-5F796E7B5EE7}" destId="{0C2F8D83-6347-2949-B59C-6478095EC39C}" srcOrd="0" destOrd="0" presId="urn:microsoft.com/office/officeart/2005/8/layout/arrow5"/>
    <dgm:cxn modelId="{D0547986-2DBE-DD40-B594-A12AFFCA2B3D}" type="presParOf" srcId="{C57E43CE-1B9D-7E47-A118-5F796E7B5EE7}" destId="{E24D8EC7-4B5F-554B-9462-A7AA853980EA}" srcOrd="1" destOrd="0" presId="urn:microsoft.com/office/officeart/2005/8/layout/arrow5"/>
    <dgm:cxn modelId="{1172C774-5C78-774C-AE0C-BD08B49CA544}" type="presParOf" srcId="{C57E43CE-1B9D-7E47-A118-5F796E7B5EE7}" destId="{007DABE3-DE78-5A4D-AB50-B6C63B08488C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F8D83-6347-2949-B59C-6478095EC39C}">
      <dsp:nvSpPr>
        <dsp:cNvPr id="0" name=""/>
        <dsp:cNvSpPr/>
      </dsp:nvSpPr>
      <dsp:spPr>
        <a:xfrm>
          <a:off x="1731051" y="758"/>
          <a:ext cx="1893173" cy="1893173"/>
        </a:xfrm>
        <a:prstGeom prst="downArrow">
          <a:avLst>
            <a:gd name="adj1" fmla="val 50000"/>
            <a:gd name="adj2" fmla="val 35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Student work (assessed) in international teams</a:t>
          </a:r>
        </a:p>
      </dsp:txBody>
      <dsp:txXfrm>
        <a:off x="2204344" y="758"/>
        <a:ext cx="946587" cy="1561868"/>
      </dsp:txXfrm>
    </dsp:sp>
    <dsp:sp modelId="{E24D8EC7-4B5F-554B-9462-A7AA853980EA}">
      <dsp:nvSpPr>
        <dsp:cNvPr id="0" name=""/>
        <dsp:cNvSpPr/>
      </dsp:nvSpPr>
      <dsp:spPr>
        <a:xfrm rot="7200000">
          <a:off x="2825614" y="1896597"/>
          <a:ext cx="1893173" cy="1893173"/>
        </a:xfrm>
        <a:prstGeom prst="downArrow">
          <a:avLst>
            <a:gd name="adj1" fmla="val 50000"/>
            <a:gd name="adj2" fmla="val 35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Three-campus sessions</a:t>
          </a:r>
        </a:p>
      </dsp:txBody>
      <dsp:txXfrm rot="-5400000">
        <a:off x="3134726" y="2452716"/>
        <a:ext cx="1561868" cy="946587"/>
      </dsp:txXfrm>
    </dsp:sp>
    <dsp:sp modelId="{007DABE3-DE78-5A4D-AB50-B6C63B08488C}">
      <dsp:nvSpPr>
        <dsp:cNvPr id="0" name=""/>
        <dsp:cNvSpPr/>
      </dsp:nvSpPr>
      <dsp:spPr>
        <a:xfrm rot="14400000">
          <a:off x="636487" y="1896597"/>
          <a:ext cx="1893173" cy="1893173"/>
        </a:xfrm>
        <a:prstGeom prst="downArrow">
          <a:avLst>
            <a:gd name="adj1" fmla="val 50000"/>
            <a:gd name="adj2" fmla="val 35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Research on CQ (Cultural Intelligence)</a:t>
          </a:r>
        </a:p>
      </dsp:txBody>
      <dsp:txXfrm rot="5400000">
        <a:off x="658681" y="2452716"/>
        <a:ext cx="1561868" cy="946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B9782-0303-7343-94E5-4CEBEDB8358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B7C41-2275-404F-9D9B-803050C09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19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B7C41-2275-404F-9D9B-803050C09D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9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15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0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0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0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3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6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09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95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7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12/10/2021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3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ltu.onlinesurveys.ac.uk/global-classroom-and-cultural-intelligence_version-2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D9286457-8C8C-4649-802E-B0AA95338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BD7DD2-1738-4D5D-955B-0F7C68C99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534478" y="3308697"/>
            <a:ext cx="2657521" cy="3554844"/>
          </a:xfrm>
          <a:custGeom>
            <a:avLst/>
            <a:gdLst>
              <a:gd name="connsiteX0" fmla="*/ 1231997 w 3761741"/>
              <a:gd name="connsiteY0" fmla="*/ 3753085 h 5031909"/>
              <a:gd name="connsiteX1" fmla="*/ 1491504 w 3761741"/>
              <a:gd name="connsiteY1" fmla="*/ 3915246 h 5031909"/>
              <a:gd name="connsiteX2" fmla="*/ 1372239 w 3761741"/>
              <a:gd name="connsiteY2" fmla="*/ 4360348 h 5031909"/>
              <a:gd name="connsiteX3" fmla="*/ 927138 w 3761741"/>
              <a:gd name="connsiteY3" fmla="*/ 4241084 h 5031909"/>
              <a:gd name="connsiteX4" fmla="*/ 1046403 w 3761741"/>
              <a:gd name="connsiteY4" fmla="*/ 3795982 h 5031909"/>
              <a:gd name="connsiteX5" fmla="*/ 1231997 w 3761741"/>
              <a:gd name="connsiteY5" fmla="*/ 3753085 h 5031909"/>
              <a:gd name="connsiteX6" fmla="*/ 1759997 w 3761741"/>
              <a:gd name="connsiteY6" fmla="*/ 3489191 h 5031909"/>
              <a:gd name="connsiteX7" fmla="*/ 1919508 w 3761741"/>
              <a:gd name="connsiteY7" fmla="*/ 3568587 h 5031909"/>
              <a:gd name="connsiteX8" fmla="*/ 1860512 w 3761741"/>
              <a:gd name="connsiteY8" fmla="*/ 3788765 h 5031909"/>
              <a:gd name="connsiteX9" fmla="*/ 1640334 w 3761741"/>
              <a:gd name="connsiteY9" fmla="*/ 3729768 h 5031909"/>
              <a:gd name="connsiteX10" fmla="*/ 1699331 w 3761741"/>
              <a:gd name="connsiteY10" fmla="*/ 3509591 h 5031909"/>
              <a:gd name="connsiteX11" fmla="*/ 1759997 w 3761741"/>
              <a:gd name="connsiteY11" fmla="*/ 3489191 h 5031909"/>
              <a:gd name="connsiteX12" fmla="*/ 0 w 3761741"/>
              <a:gd name="connsiteY12" fmla="*/ 0 h 5031909"/>
              <a:gd name="connsiteX13" fmla="*/ 3761741 w 3761741"/>
              <a:gd name="connsiteY13" fmla="*/ 0 h 5031909"/>
              <a:gd name="connsiteX14" fmla="*/ 3681829 w 3761741"/>
              <a:gd name="connsiteY14" fmla="*/ 50256 h 5031909"/>
              <a:gd name="connsiteX15" fmla="*/ 2937684 w 3761741"/>
              <a:gd name="connsiteY15" fmla="*/ 451413 h 5031909"/>
              <a:gd name="connsiteX16" fmla="*/ 2372686 w 3761741"/>
              <a:gd name="connsiteY16" fmla="*/ 1727662 h 5031909"/>
              <a:gd name="connsiteX17" fmla="*/ 2465529 w 3761741"/>
              <a:gd name="connsiteY17" fmla="*/ 2404960 h 5031909"/>
              <a:gd name="connsiteX18" fmla="*/ 1386395 w 3761741"/>
              <a:gd name="connsiteY18" fmla="*/ 3432457 h 5031909"/>
              <a:gd name="connsiteX19" fmla="*/ 717407 w 3761741"/>
              <a:gd name="connsiteY19" fmla="*/ 3749372 h 5031909"/>
              <a:gd name="connsiteX20" fmla="*/ 322998 w 3761741"/>
              <a:gd name="connsiteY20" fmla="*/ 4542230 h 5031909"/>
              <a:gd name="connsiteX21" fmla="*/ 7948 w 3761741"/>
              <a:gd name="connsiteY21" fmla="*/ 5025561 h 5031909"/>
              <a:gd name="connsiteX22" fmla="*/ 0 w 3761741"/>
              <a:gd name="connsiteY22" fmla="*/ 5031909 h 503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61741" h="5031909">
                <a:moveTo>
                  <a:pt x="1231997" y="3753085"/>
                </a:moveTo>
                <a:cubicBezTo>
                  <a:pt x="1336336" y="3760459"/>
                  <a:pt x="1435268" y="3817843"/>
                  <a:pt x="1491504" y="3915246"/>
                </a:cubicBezTo>
                <a:cubicBezTo>
                  <a:pt x="1581482" y="4071092"/>
                  <a:pt x="1528085" y="4270371"/>
                  <a:pt x="1372239" y="4360348"/>
                </a:cubicBezTo>
                <a:cubicBezTo>
                  <a:pt x="1216394" y="4450325"/>
                  <a:pt x="1017115" y="4396929"/>
                  <a:pt x="927138" y="4241084"/>
                </a:cubicBezTo>
                <a:cubicBezTo>
                  <a:pt x="837160" y="4085238"/>
                  <a:pt x="890557" y="3885959"/>
                  <a:pt x="1046403" y="3795982"/>
                </a:cubicBezTo>
                <a:cubicBezTo>
                  <a:pt x="1104845" y="3762240"/>
                  <a:pt x="1169394" y="3748660"/>
                  <a:pt x="1231997" y="3753085"/>
                </a:cubicBezTo>
                <a:close/>
                <a:moveTo>
                  <a:pt x="1759997" y="3489191"/>
                </a:moveTo>
                <a:cubicBezTo>
                  <a:pt x="1822331" y="3481456"/>
                  <a:pt x="1886126" y="3510769"/>
                  <a:pt x="1919508" y="3568587"/>
                </a:cubicBezTo>
                <a:cubicBezTo>
                  <a:pt x="1964017" y="3645679"/>
                  <a:pt x="1937603" y="3744256"/>
                  <a:pt x="1860512" y="3788765"/>
                </a:cubicBezTo>
                <a:cubicBezTo>
                  <a:pt x="1783420" y="3833274"/>
                  <a:pt x="1684844" y="3806860"/>
                  <a:pt x="1640334" y="3729768"/>
                </a:cubicBezTo>
                <a:cubicBezTo>
                  <a:pt x="1595825" y="3652677"/>
                  <a:pt x="1622238" y="3554100"/>
                  <a:pt x="1699331" y="3509591"/>
                </a:cubicBezTo>
                <a:cubicBezTo>
                  <a:pt x="1718604" y="3498464"/>
                  <a:pt x="1739219" y="3491769"/>
                  <a:pt x="1759997" y="3489191"/>
                </a:cubicBezTo>
                <a:close/>
                <a:moveTo>
                  <a:pt x="0" y="0"/>
                </a:moveTo>
                <a:lnTo>
                  <a:pt x="3761741" y="0"/>
                </a:lnTo>
                <a:lnTo>
                  <a:pt x="3681829" y="50256"/>
                </a:lnTo>
                <a:cubicBezTo>
                  <a:pt x="3438848" y="191089"/>
                  <a:pt x="3181881" y="311202"/>
                  <a:pt x="2937684" y="451413"/>
                </a:cubicBezTo>
                <a:cubicBezTo>
                  <a:pt x="2479845" y="715229"/>
                  <a:pt x="2214753" y="1139058"/>
                  <a:pt x="2372686" y="1727662"/>
                </a:cubicBezTo>
                <a:cubicBezTo>
                  <a:pt x="2431549" y="1947175"/>
                  <a:pt x="2491082" y="2185236"/>
                  <a:pt x="2465529" y="2404960"/>
                </a:cubicBezTo>
                <a:cubicBezTo>
                  <a:pt x="2399653" y="2971510"/>
                  <a:pt x="2011160" y="3315831"/>
                  <a:pt x="1386395" y="3432457"/>
                </a:cubicBezTo>
                <a:cubicBezTo>
                  <a:pt x="1135728" y="3479297"/>
                  <a:pt x="864140" y="3520006"/>
                  <a:pt x="717407" y="3749372"/>
                </a:cubicBezTo>
                <a:cubicBezTo>
                  <a:pt x="559240" y="3996927"/>
                  <a:pt x="433133" y="4268292"/>
                  <a:pt x="322998" y="4542230"/>
                </a:cubicBezTo>
                <a:cubicBezTo>
                  <a:pt x="247175" y="4731198"/>
                  <a:pt x="151079" y="4898056"/>
                  <a:pt x="7948" y="5025561"/>
                </a:cubicBezTo>
                <a:lnTo>
                  <a:pt x="0" y="50319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9A13B-4750-4C28-974C-8E9C13C5B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55816" y="-1555812"/>
            <a:ext cx="6858000" cy="9969624"/>
          </a:xfrm>
          <a:prstGeom prst="rect">
            <a:avLst/>
          </a:prstGeom>
          <a:gradFill>
            <a:gsLst>
              <a:gs pos="4100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5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A7583-C792-164F-8CE4-C29D2A03A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663960"/>
            <a:ext cx="5048250" cy="3228104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Global Classroom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CFAD3-8EDF-4A44-9C1A-A9EFFF3AE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257675"/>
            <a:ext cx="5048250" cy="1607294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AN INTERNATIONAL ASSESSMENT PROJECT</a:t>
            </a:r>
          </a:p>
        </p:txBody>
      </p:sp>
    </p:spTree>
    <p:extLst>
      <p:ext uri="{BB962C8B-B14F-4D97-AF65-F5344CB8AC3E}">
        <p14:creationId xmlns:p14="http://schemas.microsoft.com/office/powerpoint/2010/main" val="26978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F975DA-2F73-4697-B7A9-A2E834712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1C78B-E19C-7B48-862C-95109C47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</p:spPr>
        <p:txBody>
          <a:bodyPr>
            <a:normAutofit/>
          </a:bodyPr>
          <a:lstStyle/>
          <a:p>
            <a:r>
              <a:rPr lang="en-US" dirty="0"/>
              <a:t>Schedule of the project (2)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26992C3-F3F4-9B43-BE4A-E2BE670058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288983"/>
              </p:ext>
            </p:extLst>
          </p:nvPr>
        </p:nvGraphicFramePr>
        <p:xfrm>
          <a:off x="1190994" y="2106613"/>
          <a:ext cx="9810012" cy="403542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428517">
                  <a:extLst>
                    <a:ext uri="{9D8B030D-6E8A-4147-A177-3AD203B41FA5}">
                      <a16:colId xmlns:a16="http://schemas.microsoft.com/office/drawing/2014/main" val="1667102478"/>
                    </a:ext>
                  </a:extLst>
                </a:gridCol>
                <a:gridCol w="3520513">
                  <a:extLst>
                    <a:ext uri="{9D8B030D-6E8A-4147-A177-3AD203B41FA5}">
                      <a16:colId xmlns:a16="http://schemas.microsoft.com/office/drawing/2014/main" val="43582556"/>
                    </a:ext>
                  </a:extLst>
                </a:gridCol>
                <a:gridCol w="3860982">
                  <a:extLst>
                    <a:ext uri="{9D8B030D-6E8A-4147-A177-3AD203B41FA5}">
                      <a16:colId xmlns:a16="http://schemas.microsoft.com/office/drawing/2014/main" val="716298540"/>
                    </a:ext>
                  </a:extLst>
                </a:gridCol>
              </a:tblGrid>
              <a:tr h="376772">
                <a:tc>
                  <a:txBody>
                    <a:bodyPr/>
                    <a:lstStyle/>
                    <a:p>
                      <a:endParaRPr lang="en-US" sz="1500" b="0"/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 class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b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Outside class</a:t>
                      </a:r>
                    </a:p>
                  </a:txBody>
                  <a:tcPr marL="74363" marR="74363" marT="37181" marB="37181"/>
                </a:tc>
                <a:extLst>
                  <a:ext uri="{0D108BD9-81ED-4DB2-BD59-A6C34878D82A}">
                    <a16:rowId xmlns:a16="http://schemas.microsoft.com/office/drawing/2014/main" val="3873998851"/>
                  </a:ext>
                </a:extLst>
              </a:tr>
              <a:tr h="996463">
                <a:tc>
                  <a:txBody>
                    <a:bodyPr/>
                    <a:lstStyle/>
                    <a:p>
                      <a:r>
                        <a:rPr lang="en-US" sz="1300" b="0" dirty="0"/>
                        <a:t>Week of </a:t>
                      </a:r>
                    </a:p>
                    <a:p>
                      <a:r>
                        <a:rPr lang="en-US" sz="1500" b="0" dirty="0"/>
                        <a:t>Tuesday 2</a:t>
                      </a:r>
                      <a:r>
                        <a:rPr lang="en-US" sz="1500" b="0" baseline="30000" dirty="0"/>
                        <a:t>nd</a:t>
                      </a:r>
                      <a:r>
                        <a:rPr lang="en-US" sz="1500" b="0" dirty="0"/>
                        <a:t> November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endParaRPr lang="en-US" sz="1500" b="0" dirty="0"/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/>
                        <a:t>Student groups meetings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500" b="0" dirty="0"/>
                        <a:t>Notify lecturers of time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500" b="0" dirty="0"/>
                        <a:t>Take proof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500" b="0" dirty="0"/>
                        <a:t>Get in touch with lecturers for feedback </a:t>
                      </a:r>
                    </a:p>
                  </a:txBody>
                  <a:tcPr marL="74363" marR="74363" marT="37181" marB="37181"/>
                </a:tc>
                <a:extLst>
                  <a:ext uri="{0D108BD9-81ED-4DB2-BD59-A6C34878D82A}">
                    <a16:rowId xmlns:a16="http://schemas.microsoft.com/office/drawing/2014/main" val="1796204452"/>
                  </a:ext>
                </a:extLst>
              </a:tr>
              <a:tr h="1219551">
                <a:tc>
                  <a:txBody>
                    <a:bodyPr/>
                    <a:lstStyle/>
                    <a:p>
                      <a:r>
                        <a:rPr lang="en-US" sz="1300" b="0" dirty="0"/>
                        <a:t>Week of</a:t>
                      </a:r>
                    </a:p>
                    <a:p>
                      <a:r>
                        <a:rPr lang="en-US" sz="1500" b="0" dirty="0"/>
                        <a:t>Tuesday 9</a:t>
                      </a:r>
                      <a:r>
                        <a:rPr lang="en-US" sz="1500" b="0" baseline="30000" dirty="0"/>
                        <a:t>th</a:t>
                      </a:r>
                      <a:r>
                        <a:rPr lang="en-US" sz="1500" b="0" dirty="0"/>
                        <a:t> November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/>
                        <a:t>Three campus session: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500" b="0" dirty="0"/>
                        <a:t>Coping across cultures (Dr Dariusz </a:t>
                      </a:r>
                      <a:r>
                        <a:rPr lang="en-US" sz="1500" b="0" dirty="0" err="1"/>
                        <a:t>Krok</a:t>
                      </a:r>
                      <a:r>
                        <a:rPr lang="en-US" sz="1500" b="0" dirty="0"/>
                        <a:t>)</a:t>
                      </a:r>
                    </a:p>
                    <a:p>
                      <a:endParaRPr lang="en-US" sz="1500" b="0" dirty="0"/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500" b="0" dirty="0"/>
                        <a:t>(optional additional meetings)</a:t>
                      </a:r>
                    </a:p>
                  </a:txBody>
                  <a:tcPr marL="74363" marR="74363" marT="37181" marB="37181"/>
                </a:tc>
                <a:extLst>
                  <a:ext uri="{0D108BD9-81ED-4DB2-BD59-A6C34878D82A}">
                    <a16:rowId xmlns:a16="http://schemas.microsoft.com/office/drawing/2014/main" val="2423210919"/>
                  </a:ext>
                </a:extLst>
              </a:tr>
              <a:tr h="1442640">
                <a:tc>
                  <a:txBody>
                    <a:bodyPr/>
                    <a:lstStyle/>
                    <a:p>
                      <a:r>
                        <a:rPr lang="en-US" sz="1300" b="0" dirty="0"/>
                        <a:t>Week of </a:t>
                      </a:r>
                    </a:p>
                    <a:p>
                      <a:r>
                        <a:rPr lang="en-US" sz="1500" b="0" dirty="0"/>
                        <a:t>Tuesday 16</a:t>
                      </a:r>
                      <a:r>
                        <a:rPr lang="en-US" sz="1500" b="0" baseline="30000" dirty="0"/>
                        <a:t>th</a:t>
                      </a:r>
                      <a:r>
                        <a:rPr lang="en-US" sz="1500" b="0" dirty="0"/>
                        <a:t> November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/>
                        <a:t>Three campus session: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500" b="0" dirty="0"/>
                        <a:t>Culture and groups (Dr Laura De Pretto)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r>
                        <a:rPr lang="en-US" sz="1500" b="0" dirty="0"/>
                        <a:t>(optional additional meetings)</a:t>
                      </a:r>
                    </a:p>
                  </a:txBody>
                  <a:tcPr marL="74363" marR="74363" marT="37181" marB="37181"/>
                </a:tc>
                <a:extLst>
                  <a:ext uri="{0D108BD9-81ED-4DB2-BD59-A6C34878D82A}">
                    <a16:rowId xmlns:a16="http://schemas.microsoft.com/office/drawing/2014/main" val="702077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5667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F975DA-2F73-4697-B7A9-A2E834712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1C78B-E19C-7B48-862C-95109C47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</p:spPr>
        <p:txBody>
          <a:bodyPr>
            <a:normAutofit/>
          </a:bodyPr>
          <a:lstStyle/>
          <a:p>
            <a:r>
              <a:rPr lang="en-US" dirty="0"/>
              <a:t>Schedule of the project (3)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26992C3-F3F4-9B43-BE4A-E2BE670058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545473"/>
              </p:ext>
            </p:extLst>
          </p:nvPr>
        </p:nvGraphicFramePr>
        <p:xfrm>
          <a:off x="1190994" y="2106613"/>
          <a:ext cx="9810012" cy="259278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428517">
                  <a:extLst>
                    <a:ext uri="{9D8B030D-6E8A-4147-A177-3AD203B41FA5}">
                      <a16:colId xmlns:a16="http://schemas.microsoft.com/office/drawing/2014/main" val="1667102478"/>
                    </a:ext>
                  </a:extLst>
                </a:gridCol>
                <a:gridCol w="3520513">
                  <a:extLst>
                    <a:ext uri="{9D8B030D-6E8A-4147-A177-3AD203B41FA5}">
                      <a16:colId xmlns:a16="http://schemas.microsoft.com/office/drawing/2014/main" val="43582556"/>
                    </a:ext>
                  </a:extLst>
                </a:gridCol>
                <a:gridCol w="3860982">
                  <a:extLst>
                    <a:ext uri="{9D8B030D-6E8A-4147-A177-3AD203B41FA5}">
                      <a16:colId xmlns:a16="http://schemas.microsoft.com/office/drawing/2014/main" val="716298540"/>
                    </a:ext>
                  </a:extLst>
                </a:gridCol>
              </a:tblGrid>
              <a:tr h="376772">
                <a:tc>
                  <a:txBody>
                    <a:bodyPr/>
                    <a:lstStyle/>
                    <a:p>
                      <a:endParaRPr lang="en-US" sz="1500" b="0"/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 class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b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Outside class</a:t>
                      </a:r>
                    </a:p>
                  </a:txBody>
                  <a:tcPr marL="74363" marR="74363" marT="37181" marB="37181"/>
                </a:tc>
                <a:extLst>
                  <a:ext uri="{0D108BD9-81ED-4DB2-BD59-A6C34878D82A}">
                    <a16:rowId xmlns:a16="http://schemas.microsoft.com/office/drawing/2014/main" val="3873998851"/>
                  </a:ext>
                </a:extLst>
              </a:tr>
              <a:tr h="996463">
                <a:tc>
                  <a:txBody>
                    <a:bodyPr/>
                    <a:lstStyle/>
                    <a:p>
                      <a:r>
                        <a:rPr lang="en-US" sz="1300" b="0" dirty="0"/>
                        <a:t>Week of </a:t>
                      </a:r>
                    </a:p>
                    <a:p>
                      <a:r>
                        <a:rPr lang="en-US" sz="1500" b="0" dirty="0"/>
                        <a:t>Tuesday 23</a:t>
                      </a:r>
                      <a:r>
                        <a:rPr lang="en-US" sz="1500" b="0" baseline="30000" dirty="0"/>
                        <a:t>rd</a:t>
                      </a:r>
                      <a:r>
                        <a:rPr lang="en-US" sz="1500" b="0" dirty="0"/>
                        <a:t> November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/>
                        <a:t>Group presentations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/>
                        <a:t>Submission of posters (deadline: 12pm UK / 1pm PL / 5pm MY)</a:t>
                      </a:r>
                    </a:p>
                  </a:txBody>
                  <a:tcPr marL="74363" marR="74363" marT="37181" marB="37181"/>
                </a:tc>
                <a:extLst>
                  <a:ext uri="{0D108BD9-81ED-4DB2-BD59-A6C34878D82A}">
                    <a16:rowId xmlns:a16="http://schemas.microsoft.com/office/drawing/2014/main" val="1796204452"/>
                  </a:ext>
                </a:extLst>
              </a:tr>
              <a:tr h="1219551">
                <a:tc>
                  <a:txBody>
                    <a:bodyPr/>
                    <a:lstStyle/>
                    <a:p>
                      <a:r>
                        <a:rPr lang="en-US" sz="1300" b="0" dirty="0"/>
                        <a:t>Week of</a:t>
                      </a:r>
                    </a:p>
                    <a:p>
                      <a:r>
                        <a:rPr lang="en-US" sz="1500" b="0" dirty="0"/>
                        <a:t>Tuesday 30</a:t>
                      </a:r>
                      <a:r>
                        <a:rPr lang="en-US" sz="1500" b="0" baseline="30000" dirty="0"/>
                        <a:t>th</a:t>
                      </a:r>
                      <a:r>
                        <a:rPr lang="en-US" sz="1500" b="0" dirty="0"/>
                        <a:t>  November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/>
                        <a:t>Post-project survey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/>
                        <a:t>Closing ceremony 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500" b="0" dirty="0"/>
                    </a:p>
                  </a:txBody>
                  <a:tcPr marL="74363" marR="74363" marT="37181" marB="37181"/>
                </a:tc>
                <a:extLst>
                  <a:ext uri="{0D108BD9-81ED-4DB2-BD59-A6C34878D82A}">
                    <a16:rowId xmlns:a16="http://schemas.microsoft.com/office/drawing/2014/main" val="2423210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077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BE920C-B3C0-490F-8D3E-6964EB849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FDBEC-85DA-E343-9508-254D86A7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21775"/>
            <a:ext cx="5098473" cy="34567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Questions?</a:t>
            </a:r>
          </a:p>
        </p:txBody>
      </p:sp>
      <p:pic>
        <p:nvPicPr>
          <p:cNvPr id="5" name="Content Placeholder 4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27677B69-E3B7-0E4D-8C4B-31C19AC5E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17"/>
          <a:stretch/>
        </p:blipFill>
        <p:spPr>
          <a:xfrm>
            <a:off x="3964454" y="10"/>
            <a:ext cx="8013224" cy="3880614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452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3B19F-4FBE-0041-9D92-A3B1C036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903"/>
            <a:ext cx="10972800" cy="1325563"/>
          </a:xfrm>
        </p:spPr>
        <p:txBody>
          <a:bodyPr/>
          <a:lstStyle/>
          <a:p>
            <a:r>
              <a:rPr lang="en-US" dirty="0"/>
              <a:t>The Assessment</a:t>
            </a:r>
          </a:p>
        </p:txBody>
      </p:sp>
      <p:pic>
        <p:nvPicPr>
          <p:cNvPr id="13" name="Picture 1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8C8BF65-B4E4-8B4A-A320-271FFB11F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482" y="1621787"/>
            <a:ext cx="1676400" cy="1206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D5F4F-5C31-3D4B-ABEA-9833638F2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49" y="2131962"/>
            <a:ext cx="5237408" cy="4036534"/>
          </a:xfrm>
        </p:spPr>
        <p:txBody>
          <a:bodyPr/>
          <a:lstStyle/>
          <a:p>
            <a:r>
              <a:rPr lang="en-GB" b="1" dirty="0"/>
              <a:t>Student groups</a:t>
            </a:r>
            <a:endParaRPr lang="en-GB" dirty="0"/>
          </a:p>
          <a:p>
            <a:r>
              <a:rPr lang="en-GB" dirty="0"/>
              <a:t>You will be asked to form groups of 7 members. Each group must contain at least 1 student per University.  </a:t>
            </a:r>
            <a:endParaRPr lang="en-US" dirty="0"/>
          </a:p>
        </p:txBody>
      </p:sp>
      <p:pic>
        <p:nvPicPr>
          <p:cNvPr id="15" name="Picture 14" descr="A picture containing tennis, person, standing, player&#10;&#10;Description automatically generated">
            <a:extLst>
              <a:ext uri="{FF2B5EF4-FFF2-40B4-BE49-F238E27FC236}">
                <a16:creationId xmlns:a16="http://schemas.microsoft.com/office/drawing/2014/main" id="{AACED43F-036C-D44F-9E8F-2C6CC694F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249" y="3087270"/>
            <a:ext cx="1155700" cy="1739900"/>
          </a:xfrm>
          <a:prstGeom prst="rect">
            <a:avLst/>
          </a:prstGeom>
        </p:spPr>
      </p:pic>
      <p:pic>
        <p:nvPicPr>
          <p:cNvPr id="5" name="Picture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F3341EDF-BF40-D348-96DD-201EB4BBA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285" y="3136900"/>
            <a:ext cx="1739900" cy="1155700"/>
          </a:xfrm>
          <a:prstGeom prst="rect">
            <a:avLst/>
          </a:prstGeom>
        </p:spPr>
      </p:pic>
      <p:pic>
        <p:nvPicPr>
          <p:cNvPr id="7" name="Picture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AD56F24A-5BA4-9A4F-9C92-5F20ED0F1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949" y="3957220"/>
            <a:ext cx="1739900" cy="1155700"/>
          </a:xfrm>
          <a:prstGeom prst="rect">
            <a:avLst/>
          </a:prstGeom>
        </p:spPr>
      </p:pic>
      <p:pic>
        <p:nvPicPr>
          <p:cNvPr id="9" name="Picture 8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31695681-E472-E746-9A09-16D16D008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907" y="1995816"/>
            <a:ext cx="1968500" cy="1028700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3AE235F1-5F38-F64C-8564-23AAA8890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378" y="2741654"/>
            <a:ext cx="1739900" cy="1155700"/>
          </a:xfrm>
          <a:prstGeom prst="rect">
            <a:avLst/>
          </a:prstGeom>
        </p:spPr>
      </p:pic>
      <p:pic>
        <p:nvPicPr>
          <p:cNvPr id="17" name="Picture 16" descr="A picture containing person, clothing, outdoor, person&#10;&#10;Description automatically generated">
            <a:extLst>
              <a:ext uri="{FF2B5EF4-FFF2-40B4-BE49-F238E27FC236}">
                <a16:creationId xmlns:a16="http://schemas.microsoft.com/office/drawing/2014/main" id="{A5AD57DB-10D9-0C4E-9837-1361B9A21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7921" y="4292600"/>
            <a:ext cx="1739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71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505170-DA4D-6D4F-8812-E00220C0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6884" y="557785"/>
            <a:ext cx="1575515" cy="446768"/>
          </a:xfrm>
        </p:spPr>
        <p:txBody>
          <a:bodyPr>
            <a:normAutofit/>
          </a:bodyPr>
          <a:lstStyle/>
          <a:p>
            <a:r>
              <a:rPr lang="en-US" sz="1400" dirty="0"/>
              <a:t>The Assessment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B8853D-E9A8-C642-A032-46E3622EA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53" y="2575817"/>
            <a:ext cx="5855594" cy="5137150"/>
          </a:xfrm>
        </p:spPr>
        <p:txBody>
          <a:bodyPr>
            <a:normAutofit/>
          </a:bodyPr>
          <a:lstStyle/>
          <a:p>
            <a:r>
              <a:rPr lang="en-US" b="1" dirty="0"/>
              <a:t>Poster</a:t>
            </a:r>
          </a:p>
          <a:p>
            <a:r>
              <a:rPr lang="en-US" dirty="0"/>
              <a:t>1,000 words</a:t>
            </a:r>
          </a:p>
          <a:p>
            <a:r>
              <a:rPr lang="en-US" dirty="0"/>
              <a:t>1 page </a:t>
            </a:r>
          </a:p>
          <a:p>
            <a:r>
              <a:rPr lang="en-US" dirty="0"/>
              <a:t>Attractive format</a:t>
            </a:r>
          </a:p>
          <a:p>
            <a:r>
              <a:rPr lang="en-US" dirty="0"/>
              <a:t>Needs to be submitted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A4EA28-77AE-DB47-B672-86932317EDF7}"/>
              </a:ext>
            </a:extLst>
          </p:cNvPr>
          <p:cNvSpPr txBox="1">
            <a:spLocks/>
          </p:cNvSpPr>
          <p:nvPr/>
        </p:nvSpPr>
        <p:spPr>
          <a:xfrm>
            <a:off x="6555347" y="2575817"/>
            <a:ext cx="5855594" cy="513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Presentation</a:t>
            </a:r>
          </a:p>
          <a:p>
            <a:r>
              <a:rPr lang="en-US" dirty="0"/>
              <a:t>10 minutes + Q&amp;A</a:t>
            </a:r>
          </a:p>
          <a:p>
            <a:r>
              <a:rPr lang="en-US" dirty="0"/>
              <a:t>Attractive format</a:t>
            </a:r>
          </a:p>
          <a:p>
            <a:r>
              <a:rPr lang="en-US" dirty="0"/>
              <a:t>Needs to be presented (but not submitted)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EE040D-EBCB-204E-A548-AF5187FE4D25}"/>
              </a:ext>
            </a:extLst>
          </p:cNvPr>
          <p:cNvSpPr/>
          <p:nvPr/>
        </p:nvSpPr>
        <p:spPr>
          <a:xfrm>
            <a:off x="2301025" y="90354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/>
              <a:t>Poster or Presentation? </a:t>
            </a:r>
          </a:p>
          <a:p>
            <a:pPr algn="ctr"/>
            <a:r>
              <a:rPr lang="en-US" dirty="0"/>
              <a:t>Each group can choose</a:t>
            </a:r>
          </a:p>
        </p:txBody>
      </p:sp>
    </p:spTree>
    <p:extLst>
      <p:ext uri="{BB962C8B-B14F-4D97-AF65-F5344CB8AC3E}">
        <p14:creationId xmlns:p14="http://schemas.microsoft.com/office/powerpoint/2010/main" val="208559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505170-DA4D-6D4F-8812-E00220C0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6884" y="557785"/>
            <a:ext cx="1575515" cy="446768"/>
          </a:xfrm>
        </p:spPr>
        <p:txBody>
          <a:bodyPr>
            <a:normAutofit/>
          </a:bodyPr>
          <a:lstStyle/>
          <a:p>
            <a:r>
              <a:rPr lang="en-US" sz="1400" dirty="0"/>
              <a:t>The Assessment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B8853D-E9A8-C642-A032-46E3622EA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53" y="2575817"/>
            <a:ext cx="5855594" cy="5137150"/>
          </a:xfrm>
        </p:spPr>
        <p:txBody>
          <a:bodyPr>
            <a:normAutofit/>
          </a:bodyPr>
          <a:lstStyle/>
          <a:p>
            <a:r>
              <a:rPr lang="en-GB" b="1" dirty="0"/>
              <a:t>Compare and contrast </a:t>
            </a:r>
            <a:r>
              <a:rPr lang="en-GB" dirty="0"/>
              <a:t>a topic of choice (within psychology) in the three represented countries (</a:t>
            </a:r>
            <a:r>
              <a:rPr lang="en-GB" b="1" dirty="0"/>
              <a:t>UK, Malaysia and Poland</a:t>
            </a:r>
            <a:r>
              <a:rPr lang="en-GB" dirty="0"/>
              <a:t>), with the support of </a:t>
            </a:r>
            <a:r>
              <a:rPr lang="en-GB" b="1" dirty="0"/>
              <a:t>psychological literature</a:t>
            </a:r>
            <a:r>
              <a:rPr lang="en-GB" dirty="0"/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EE040D-EBCB-204E-A548-AF5187FE4D25}"/>
              </a:ext>
            </a:extLst>
          </p:cNvPr>
          <p:cNvSpPr/>
          <p:nvPr/>
        </p:nvSpPr>
        <p:spPr>
          <a:xfrm>
            <a:off x="2301025" y="5577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/>
              <a:t>Assessment Brief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DA7C9-C7DB-D44A-A808-44C564BBE01A}"/>
              </a:ext>
            </a:extLst>
          </p:cNvPr>
          <p:cNvSpPr txBox="1"/>
          <p:nvPr/>
        </p:nvSpPr>
        <p:spPr>
          <a:xfrm>
            <a:off x="7383886" y="1549879"/>
            <a:ext cx="4198513" cy="50783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Examples of topics</a:t>
            </a:r>
            <a:endParaRPr lang="en-US" dirty="0"/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Psychological disorders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Coping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Social behavior</a:t>
            </a:r>
          </a:p>
          <a:p>
            <a:pPr marL="285750" indent="-285750">
              <a:buFontTx/>
              <a:buChar char="-"/>
            </a:pPr>
            <a:r>
              <a:rPr lang="en-GB" dirty="0"/>
              <a:t>Parenting and child rearing practices</a:t>
            </a:r>
          </a:p>
          <a:p>
            <a:pPr marL="285750" indent="-285750">
              <a:buFontTx/>
              <a:buChar char="-"/>
            </a:pPr>
            <a:r>
              <a:rPr lang="en-GB" dirty="0"/>
              <a:t>Relationships with significant others</a:t>
            </a:r>
          </a:p>
          <a:p>
            <a:pPr marL="285750" indent="-285750">
              <a:buFontTx/>
              <a:buChar char="-"/>
            </a:pPr>
            <a:r>
              <a:rPr lang="en-GB" dirty="0"/>
              <a:t>Significance of education and/or work</a:t>
            </a:r>
          </a:p>
          <a:p>
            <a:pPr marL="285750" indent="-285750">
              <a:buFontTx/>
              <a:buChar char="-"/>
            </a:pPr>
            <a:r>
              <a:rPr lang="en-GB" dirty="0"/>
              <a:t>Concept of success</a:t>
            </a:r>
          </a:p>
          <a:p>
            <a:pPr marL="285750" indent="-285750">
              <a:buFontTx/>
              <a:buChar char="-"/>
            </a:pPr>
            <a:r>
              <a:rPr lang="en-GB" dirty="0"/>
              <a:t>Symbolic use of music</a:t>
            </a:r>
          </a:p>
          <a:p>
            <a:pPr marL="285750" indent="-285750">
              <a:buFontTx/>
              <a:buChar char="-"/>
            </a:pPr>
            <a:r>
              <a:rPr lang="en-GB" dirty="0"/>
              <a:t>Respect for authority</a:t>
            </a:r>
          </a:p>
          <a:p>
            <a:pPr marL="285750" indent="-285750">
              <a:buFontTx/>
              <a:buChar char="-"/>
            </a:pPr>
            <a:r>
              <a:rPr lang="en-GB" dirty="0"/>
              <a:t>Gender roles</a:t>
            </a:r>
          </a:p>
          <a:p>
            <a:pPr marL="285750" indent="-285750">
              <a:buFontTx/>
              <a:buChar char="-"/>
            </a:pPr>
            <a:r>
              <a:rPr lang="en-GB" dirty="0"/>
              <a:t>Psychological societies and regulations of the discipline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85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505170-DA4D-6D4F-8812-E00220C0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6884" y="557785"/>
            <a:ext cx="1575515" cy="446768"/>
          </a:xfrm>
        </p:spPr>
        <p:txBody>
          <a:bodyPr>
            <a:normAutofit/>
          </a:bodyPr>
          <a:lstStyle/>
          <a:p>
            <a:r>
              <a:rPr lang="en-US" sz="1400" dirty="0"/>
              <a:t>The Assessment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EE040D-EBCB-204E-A548-AF5187FE4D25}"/>
              </a:ext>
            </a:extLst>
          </p:cNvPr>
          <p:cNvSpPr/>
          <p:nvPr/>
        </p:nvSpPr>
        <p:spPr>
          <a:xfrm>
            <a:off x="2301025" y="5577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/>
              <a:t>What you need to 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DA7C9-C7DB-D44A-A808-44C564BBE01A}"/>
              </a:ext>
            </a:extLst>
          </p:cNvPr>
          <p:cNvSpPr txBox="1"/>
          <p:nvPr/>
        </p:nvSpPr>
        <p:spPr>
          <a:xfrm>
            <a:off x="519447" y="1833214"/>
            <a:ext cx="4198513" cy="452431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Meet with your group mates </a:t>
            </a:r>
            <a:r>
              <a:rPr lang="en-GB" b="1" dirty="0"/>
              <a:t>at least three times</a:t>
            </a:r>
            <a:r>
              <a:rPr lang="en-GB" dirty="0"/>
              <a:t> (more if you wish so). </a:t>
            </a:r>
          </a:p>
          <a:p>
            <a:pPr lvl="0"/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You can use </a:t>
            </a:r>
            <a:r>
              <a:rPr lang="en-GB" b="1" dirty="0"/>
              <a:t>MS Teams </a:t>
            </a:r>
            <a:r>
              <a:rPr lang="en-GB" dirty="0"/>
              <a:t>to hold their meetings (or any other platform. </a:t>
            </a:r>
          </a:p>
          <a:p>
            <a:pPr lvl="0"/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In addition to submitting your final assignment (poster or presentation), you will be required to </a:t>
            </a:r>
            <a:r>
              <a:rPr lang="en-GB" b="1" dirty="0"/>
              <a:t>submit a log of your meetings</a:t>
            </a:r>
            <a:r>
              <a:rPr lang="en-GB" dirty="0"/>
              <a:t>. This component will be compulsory but unmarked (pass/fail).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Content Placeholder 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483B7B19-0789-E74F-A2D8-631B1FEA4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691684"/>
            <a:ext cx="4903209" cy="2028914"/>
          </a:xfrm>
        </p:spPr>
      </p:pic>
    </p:spTree>
    <p:extLst>
      <p:ext uri="{BB962C8B-B14F-4D97-AF65-F5344CB8AC3E}">
        <p14:creationId xmlns:p14="http://schemas.microsoft.com/office/powerpoint/2010/main" val="2042070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505170-DA4D-6D4F-8812-E00220C0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6884" y="557785"/>
            <a:ext cx="1575515" cy="446768"/>
          </a:xfrm>
        </p:spPr>
        <p:txBody>
          <a:bodyPr>
            <a:normAutofit/>
          </a:bodyPr>
          <a:lstStyle/>
          <a:p>
            <a:r>
              <a:rPr lang="en-US" sz="1400" dirty="0"/>
              <a:t>The Assessment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EE040D-EBCB-204E-A548-AF5187FE4D25}"/>
              </a:ext>
            </a:extLst>
          </p:cNvPr>
          <p:cNvSpPr/>
          <p:nvPr/>
        </p:nvSpPr>
        <p:spPr>
          <a:xfrm>
            <a:off x="3047532" y="5360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/>
              <a:t>How you will be marked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DA7C9-C7DB-D44A-A808-44C564BBE01A}"/>
              </a:ext>
            </a:extLst>
          </p:cNvPr>
          <p:cNvSpPr txBox="1"/>
          <p:nvPr/>
        </p:nvSpPr>
        <p:spPr>
          <a:xfrm>
            <a:off x="6439436" y="2309139"/>
            <a:ext cx="4056846" cy="252043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Equivalent grades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Team marking</a:t>
            </a:r>
          </a:p>
          <a:p>
            <a:pPr lvl="0"/>
            <a:endParaRPr lang="en-GB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Marking rubrics </a:t>
            </a:r>
          </a:p>
          <a:p>
            <a:pPr lvl="0"/>
            <a:r>
              <a:rPr lang="en-GB" dirty="0"/>
              <a:t> </a:t>
            </a:r>
          </a:p>
        </p:txBody>
      </p:sp>
      <p:pic>
        <p:nvPicPr>
          <p:cNvPr id="11" name="Picture 10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B2C80524-1124-9E44-B47A-06D4B185F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27" y="2309138"/>
            <a:ext cx="3794507" cy="25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45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9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C7BC1E0-1C8D-47CB-B48A-D3D0D2EF0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3AD1C04B-04EF-43BA-B2AB-6F52AF8B9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1"/>
            <a:ext cx="6939937" cy="6453893"/>
          </a:xfrm>
          <a:custGeom>
            <a:avLst/>
            <a:gdLst>
              <a:gd name="connsiteX0" fmla="*/ 111814 w 4695433"/>
              <a:gd name="connsiteY0" fmla="*/ 3049004 h 4582435"/>
              <a:gd name="connsiteX1" fmla="*/ 297409 w 4695433"/>
              <a:gd name="connsiteY1" fmla="*/ 3091902 h 4582435"/>
              <a:gd name="connsiteX2" fmla="*/ 416673 w 4695433"/>
              <a:gd name="connsiteY2" fmla="*/ 3537003 h 4582435"/>
              <a:gd name="connsiteX3" fmla="*/ 31751 w 4695433"/>
              <a:gd name="connsiteY3" fmla="*/ 3683368 h 4582435"/>
              <a:gd name="connsiteX4" fmla="*/ 0 w 4695433"/>
              <a:gd name="connsiteY4" fmla="*/ 3669070 h 4582435"/>
              <a:gd name="connsiteX5" fmla="*/ 0 w 4695433"/>
              <a:gd name="connsiteY5" fmla="*/ 3079852 h 4582435"/>
              <a:gd name="connsiteX6" fmla="*/ 35156 w 4695433"/>
              <a:gd name="connsiteY6" fmla="*/ 3063756 h 4582435"/>
              <a:gd name="connsiteX7" fmla="*/ 111814 w 4695433"/>
              <a:gd name="connsiteY7" fmla="*/ 3049004 h 4582435"/>
              <a:gd name="connsiteX8" fmla="*/ 0 w 4695433"/>
              <a:gd name="connsiteY8" fmla="*/ 0 h 4582435"/>
              <a:gd name="connsiteX9" fmla="*/ 4695433 w 4695433"/>
              <a:gd name="connsiteY9" fmla="*/ 0 h 4582435"/>
              <a:gd name="connsiteX10" fmla="*/ 4663044 w 4695433"/>
              <a:gd name="connsiteY10" fmla="*/ 68762 h 4582435"/>
              <a:gd name="connsiteX11" fmla="*/ 4571319 w 4695433"/>
              <a:gd name="connsiteY11" fmla="*/ 201411 h 4582435"/>
              <a:gd name="connsiteX12" fmla="*/ 4099777 w 4695433"/>
              <a:gd name="connsiteY12" fmla="*/ 504347 h 4582435"/>
              <a:gd name="connsiteX13" fmla="*/ 3811860 w 4695433"/>
              <a:gd name="connsiteY13" fmla="*/ 1682068 h 4582435"/>
              <a:gd name="connsiteX14" fmla="*/ 3167043 w 4695433"/>
              <a:gd name="connsiteY14" fmla="*/ 4278500 h 4582435"/>
              <a:gd name="connsiteX15" fmla="*/ 2640955 w 4695433"/>
              <a:gd name="connsiteY15" fmla="*/ 4485587 h 4582435"/>
              <a:gd name="connsiteX16" fmla="*/ 1495663 w 4695433"/>
              <a:gd name="connsiteY16" fmla="*/ 4435228 h 4582435"/>
              <a:gd name="connsiteX17" fmla="*/ 1020813 w 4695433"/>
              <a:gd name="connsiteY17" fmla="*/ 3838149 h 4582435"/>
              <a:gd name="connsiteX18" fmla="*/ 626404 w 4695433"/>
              <a:gd name="connsiteY18" fmla="*/ 3045292 h 4582435"/>
              <a:gd name="connsiteX19" fmla="*/ 147061 w 4695433"/>
              <a:gd name="connsiteY19" fmla="*/ 2765401 h 4582435"/>
              <a:gd name="connsiteX20" fmla="*/ 0 w 4695433"/>
              <a:gd name="connsiteY20" fmla="*/ 2736690 h 458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95433" h="4582435">
                <a:moveTo>
                  <a:pt x="111814" y="3049004"/>
                </a:moveTo>
                <a:cubicBezTo>
                  <a:pt x="174417" y="3044581"/>
                  <a:pt x="238967" y="3058160"/>
                  <a:pt x="297409" y="3091902"/>
                </a:cubicBezTo>
                <a:cubicBezTo>
                  <a:pt x="453255" y="3181878"/>
                  <a:pt x="506651" y="3381158"/>
                  <a:pt x="416673" y="3537003"/>
                </a:cubicBezTo>
                <a:cubicBezTo>
                  <a:pt x="337943" y="3673368"/>
                  <a:pt x="175529" y="3731295"/>
                  <a:pt x="31751" y="3683368"/>
                </a:cubicBezTo>
                <a:lnTo>
                  <a:pt x="0" y="3669070"/>
                </a:lnTo>
                <a:lnTo>
                  <a:pt x="0" y="3079852"/>
                </a:lnTo>
                <a:lnTo>
                  <a:pt x="35156" y="3063756"/>
                </a:lnTo>
                <a:cubicBezTo>
                  <a:pt x="59982" y="3055817"/>
                  <a:pt x="85729" y="3050848"/>
                  <a:pt x="111814" y="3049004"/>
                </a:cubicBezTo>
                <a:close/>
                <a:moveTo>
                  <a:pt x="0" y="0"/>
                </a:moveTo>
                <a:lnTo>
                  <a:pt x="4695433" y="0"/>
                </a:lnTo>
                <a:lnTo>
                  <a:pt x="4663044" y="68762"/>
                </a:lnTo>
                <a:cubicBezTo>
                  <a:pt x="4636274" y="118744"/>
                  <a:pt x="4605467" y="163546"/>
                  <a:pt x="4571319" y="201411"/>
                </a:cubicBezTo>
                <a:cubicBezTo>
                  <a:pt x="4449886" y="335755"/>
                  <a:pt x="4268949" y="426743"/>
                  <a:pt x="4099777" y="504347"/>
                </a:cubicBezTo>
                <a:cubicBezTo>
                  <a:pt x="3604896" y="731933"/>
                  <a:pt x="3591784" y="1317548"/>
                  <a:pt x="3811860" y="1682068"/>
                </a:cubicBezTo>
                <a:cubicBezTo>
                  <a:pt x="4454413" y="2741008"/>
                  <a:pt x="4084752" y="3706193"/>
                  <a:pt x="3167043" y="4278500"/>
                </a:cubicBezTo>
                <a:cubicBezTo>
                  <a:pt x="3009772" y="4376529"/>
                  <a:pt x="2817700" y="4417630"/>
                  <a:pt x="2640955" y="4485587"/>
                </a:cubicBezTo>
                <a:cubicBezTo>
                  <a:pt x="2250950" y="4603206"/>
                  <a:pt x="1866703" y="4642930"/>
                  <a:pt x="1495663" y="4435228"/>
                </a:cubicBezTo>
                <a:cubicBezTo>
                  <a:pt x="1259049" y="4302759"/>
                  <a:pt x="1121911" y="4090107"/>
                  <a:pt x="1020813" y="3838149"/>
                </a:cubicBezTo>
                <a:cubicBezTo>
                  <a:pt x="910679" y="3564211"/>
                  <a:pt x="784571" y="3292847"/>
                  <a:pt x="626404" y="3045292"/>
                </a:cubicBezTo>
                <a:cubicBezTo>
                  <a:pt x="516355" y="2873268"/>
                  <a:pt x="336073" y="2807363"/>
                  <a:pt x="147061" y="2765401"/>
                </a:cubicBezTo>
                <a:lnTo>
                  <a:pt x="0" y="27366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D708B-324D-5947-A1E5-9B29BF92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37" y="2522741"/>
            <a:ext cx="4298417" cy="25393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900" dirty="0"/>
              <a:t>Groups sign-up</a:t>
            </a:r>
            <a:br>
              <a:rPr lang="en-US" dirty="0"/>
            </a:br>
            <a:br>
              <a:rPr lang="en-US" dirty="0"/>
            </a:br>
            <a:r>
              <a:rPr lang="en-US" sz="2700" dirty="0"/>
              <a:t>https://docs.google.com/spreadsheets/d/1AgtfKOV-_3q8IQIjSa6XSDmYuJAXP-SwAGaGBY_VR1E/edit?usp=sharing</a:t>
            </a:r>
            <a:endParaRPr lang="en-US" dirty="0"/>
          </a:p>
        </p:txBody>
      </p:sp>
      <p:pic>
        <p:nvPicPr>
          <p:cNvPr id="1026" name="Picture 2" descr="Open photo">
            <a:extLst>
              <a:ext uri="{FF2B5EF4-FFF2-40B4-BE49-F238E27FC236}">
                <a16:creationId xmlns:a16="http://schemas.microsoft.com/office/drawing/2014/main" id="{8377E749-3190-6149-BD32-06BDBE91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0082" y="865204"/>
            <a:ext cx="5022318" cy="502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623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DBEC-85DA-E343-9508-254D86A7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21775"/>
            <a:ext cx="5098473" cy="34567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Questions?</a:t>
            </a:r>
          </a:p>
        </p:txBody>
      </p:sp>
      <p:pic>
        <p:nvPicPr>
          <p:cNvPr id="5" name="Content Placeholder 4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27677B69-E3B7-0E4D-8C4B-31C19AC5E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17"/>
          <a:stretch/>
        </p:blipFill>
        <p:spPr>
          <a:xfrm>
            <a:off x="3964454" y="10"/>
            <a:ext cx="8013224" cy="3880614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815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4122" y="1411191"/>
            <a:ext cx="954156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myLTU Digital Register: Check-in now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083" y="2803293"/>
            <a:ext cx="7502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1" y="1266802"/>
            <a:ext cx="8892718" cy="48026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/>
                </a:solidFill>
              </a:rPr>
              <a:t>Step 1: </a:t>
            </a:r>
            <a:r>
              <a:rPr lang="en-GB" dirty="0"/>
              <a:t>Click the ‘</a:t>
            </a:r>
            <a:r>
              <a:rPr lang="en-GB" b="1" dirty="0"/>
              <a:t>Student Check-In</a:t>
            </a:r>
            <a:r>
              <a:rPr lang="en-GB" dirty="0"/>
              <a:t>’ tile in the myLTU app and you will see your relevant class. Click ‘</a:t>
            </a:r>
            <a:r>
              <a:rPr lang="en-GB" b="1" dirty="0"/>
              <a:t>Check in</a:t>
            </a:r>
            <a:r>
              <a:rPr lang="en-GB" dirty="0"/>
              <a:t>’.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/>
                </a:solidFill>
              </a:rPr>
              <a:t>Step 2: </a:t>
            </a:r>
            <a:r>
              <a:rPr lang="en-GB" dirty="0"/>
              <a:t>Your check-in will be registered, and a green tick will appear.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/>
                </a:solidFill>
              </a:rPr>
              <a:t>Step 3: </a:t>
            </a:r>
            <a:r>
              <a:rPr lang="en-GB" dirty="0"/>
              <a:t>Your check-in will then be visible on your ‘</a:t>
            </a:r>
            <a:r>
              <a:rPr lang="en-GB" b="1" dirty="0"/>
              <a:t>History</a:t>
            </a:r>
            <a:r>
              <a:rPr lang="en-GB" dirty="0"/>
              <a:t>’ tab where you can see your attendance check-in history. You can also access the ‘Help’ tab should you need to.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BA392699-159B-4FAD-BAAA-43D698F44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724" y="1154619"/>
            <a:ext cx="1428949" cy="140037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CF74C5-1C42-49D8-AEE2-F55CE5228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171" y="2755585"/>
            <a:ext cx="2372056" cy="196242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D8E18CD-17AA-486B-87B5-8F4EF8FFD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381" y="4916810"/>
            <a:ext cx="1133633" cy="115268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6055A-A612-CA40-8CAB-0F178251ECCB}"/>
              </a:ext>
            </a:extLst>
          </p:cNvPr>
          <p:cNvSpPr txBox="1"/>
          <p:nvPr/>
        </p:nvSpPr>
        <p:spPr>
          <a:xfrm>
            <a:off x="834122" y="420130"/>
            <a:ext cx="808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(Only for LTU students)</a:t>
            </a:r>
          </a:p>
        </p:txBody>
      </p:sp>
    </p:spTree>
    <p:extLst>
      <p:ext uri="{BB962C8B-B14F-4D97-AF65-F5344CB8AC3E}">
        <p14:creationId xmlns:p14="http://schemas.microsoft.com/office/powerpoint/2010/main" val="4189969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86517-839A-2E45-BF28-BB6DCE8D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449"/>
            <a:ext cx="10972800" cy="1325563"/>
          </a:xfrm>
        </p:spPr>
        <p:txBody>
          <a:bodyPr/>
          <a:lstStyle/>
          <a:p>
            <a:r>
              <a:rPr lang="en-US" dirty="0"/>
              <a:t>How we will evaluate the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DB04F-16BD-B04A-A297-5A570AD7C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Cultural Intelligence (CQ) </a:t>
            </a:r>
            <a:r>
              <a:rPr lang="en-GB" dirty="0"/>
              <a:t>refers to a person’s capability to understand and act appropriately across a wide range of cultures (Plum, 2009). </a:t>
            </a:r>
          </a:p>
          <a:p>
            <a:endParaRPr lang="en-GB" dirty="0"/>
          </a:p>
          <a:p>
            <a:pPr marL="342900" indent="-3429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Will students’ CQ increase thanks to the project?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GB" dirty="0"/>
              <a:t>E-CQS (Expanded Cultural Intelligence Scale) (</a:t>
            </a:r>
            <a:r>
              <a:rPr lang="en-GB" dirty="0" err="1"/>
              <a:t>VanDyne</a:t>
            </a:r>
            <a:r>
              <a:rPr lang="en-GB" dirty="0"/>
              <a:t> et al., 2012):</a:t>
            </a:r>
          </a:p>
          <a:p>
            <a:r>
              <a:rPr lang="en-GB" dirty="0"/>
              <a:t>	- Motivational CQ</a:t>
            </a:r>
          </a:p>
          <a:p>
            <a:r>
              <a:rPr lang="en-GB" dirty="0"/>
              <a:t>	- Cognitive CQ</a:t>
            </a:r>
          </a:p>
          <a:p>
            <a:r>
              <a:rPr lang="en-GB" dirty="0"/>
              <a:t>	- Metacognitive CQ</a:t>
            </a:r>
          </a:p>
          <a:p>
            <a:r>
              <a:rPr lang="en-GB" dirty="0"/>
              <a:t>	- Behavioural CQ 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346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EF51-79F1-8547-8662-43468A5F3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56388-62EA-E341-A750-DE66383C2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06204"/>
            <a:ext cx="7709941" cy="4036534"/>
          </a:xfrm>
        </p:spPr>
        <p:txBody>
          <a:bodyPr>
            <a:normAutofit lnSpcReduction="10000"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Participation is anonymous</a:t>
            </a:r>
          </a:p>
          <a:p>
            <a:pPr marL="342900" indent="-342900">
              <a:buFontTx/>
              <a:buChar char="-"/>
            </a:pPr>
            <a:r>
              <a:rPr lang="en-US" dirty="0"/>
              <a:t>Participation is voluntary</a:t>
            </a:r>
          </a:p>
          <a:p>
            <a:pPr marL="342900" indent="-342900">
              <a:buFontTx/>
              <a:buChar char="-"/>
            </a:pPr>
            <a:r>
              <a:rPr lang="en-US" dirty="0"/>
              <a:t>Participating (or not) will not affect your grade nor your relationship with your university</a:t>
            </a:r>
          </a:p>
          <a:p>
            <a:endParaRPr lang="en-US" dirty="0"/>
          </a:p>
          <a:p>
            <a:pPr marL="342900" indent="-3429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Please read the Info Sheet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You can then ask questions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Decide if you want to take part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If so: </a:t>
            </a:r>
            <a:r>
              <a:rPr lang="en-US" dirty="0">
                <a:sym typeface="Wingdings" pitchFamily="2" charset="2"/>
                <a:hlinkClick r:id="rId2"/>
              </a:rPr>
              <a:t>https://ltu.onlinesurveys.ac.uk/global-classroom-and-cultural-intelligence_version-2</a:t>
            </a:r>
            <a:endParaRPr lang="en-US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E4D28482-CA2E-4054-A1EA-AEE5732DD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317" y="1906897"/>
            <a:ext cx="3603053" cy="360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3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DBEC-85DA-E343-9508-254D86A7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21775"/>
            <a:ext cx="5098473" cy="34567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Questions?</a:t>
            </a:r>
            <a:br>
              <a:rPr lang="en-US" sz="5400" dirty="0"/>
            </a:br>
            <a:r>
              <a:rPr lang="en-US" sz="5400" dirty="0"/>
              <a:t>Comments?</a:t>
            </a:r>
          </a:p>
        </p:txBody>
      </p:sp>
      <p:pic>
        <p:nvPicPr>
          <p:cNvPr id="5" name="Content Placeholder 4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27677B69-E3B7-0E4D-8C4B-31C19AC5E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17"/>
          <a:stretch/>
        </p:blipFill>
        <p:spPr>
          <a:xfrm>
            <a:off x="3964454" y="10"/>
            <a:ext cx="8013224" cy="3880614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020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4CCE7A-BF63-4F34-A790-506292F49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066AA63-76B1-4DA5-BDFB-DB2FD4E00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4776" y="211090"/>
            <a:ext cx="5544176" cy="6646910"/>
          </a:xfrm>
          <a:custGeom>
            <a:avLst/>
            <a:gdLst>
              <a:gd name="connsiteX0" fmla="*/ 4779974 w 5544176"/>
              <a:gd name="connsiteY0" fmla="*/ 685250 h 6646910"/>
              <a:gd name="connsiteX1" fmla="*/ 5309474 w 5544176"/>
              <a:gd name="connsiteY1" fmla="*/ 1126951 h 6646910"/>
              <a:gd name="connsiteX2" fmla="*/ 5001910 w 5544176"/>
              <a:gd name="connsiteY2" fmla="*/ 1690856 h 6646910"/>
              <a:gd name="connsiteX3" fmla="*/ 4306656 w 5544176"/>
              <a:gd name="connsiteY3" fmla="*/ 1273177 h 6646910"/>
              <a:gd name="connsiteX4" fmla="*/ 4621504 w 5544176"/>
              <a:gd name="connsiteY4" fmla="*/ 721515 h 6646910"/>
              <a:gd name="connsiteX5" fmla="*/ 4779974 w 5544176"/>
              <a:gd name="connsiteY5" fmla="*/ 685250 h 6646910"/>
              <a:gd name="connsiteX6" fmla="*/ 2760003 w 5544176"/>
              <a:gd name="connsiteY6" fmla="*/ 352577 h 6646910"/>
              <a:gd name="connsiteX7" fmla="*/ 2990385 w 5544176"/>
              <a:gd name="connsiteY7" fmla="*/ 544679 h 6646910"/>
              <a:gd name="connsiteX8" fmla="*/ 2856557 w 5544176"/>
              <a:gd name="connsiteY8" fmla="*/ 790095 h 6646910"/>
              <a:gd name="connsiteX9" fmla="*/ 2554030 w 5544176"/>
              <a:gd name="connsiteY9" fmla="*/ 608299 h 6646910"/>
              <a:gd name="connsiteX10" fmla="*/ 2691113 w 5544176"/>
              <a:gd name="connsiteY10" fmla="*/ 368075 h 6646910"/>
              <a:gd name="connsiteX11" fmla="*/ 2760003 w 5544176"/>
              <a:gd name="connsiteY11" fmla="*/ 352577 h 6646910"/>
              <a:gd name="connsiteX12" fmla="*/ 3630 w 5544176"/>
              <a:gd name="connsiteY12" fmla="*/ 28121 h 6646910"/>
              <a:gd name="connsiteX13" fmla="*/ 151871 w 5544176"/>
              <a:gd name="connsiteY13" fmla="*/ 38891 h 6646910"/>
              <a:gd name="connsiteX14" fmla="*/ 1031555 w 5544176"/>
              <a:gd name="connsiteY14" fmla="*/ 832871 h 6646910"/>
              <a:gd name="connsiteX15" fmla="*/ 1096338 w 5544176"/>
              <a:gd name="connsiteY15" fmla="*/ 964607 h 6646910"/>
              <a:gd name="connsiteX16" fmla="*/ 1409481 w 5544176"/>
              <a:gd name="connsiteY16" fmla="*/ 1265738 h 6646910"/>
              <a:gd name="connsiteX17" fmla="*/ 2318612 w 5544176"/>
              <a:gd name="connsiteY17" fmla="*/ 859062 h 6646910"/>
              <a:gd name="connsiteX18" fmla="*/ 2675615 w 5544176"/>
              <a:gd name="connsiteY18" fmla="*/ 1267985 h 6646910"/>
              <a:gd name="connsiteX19" fmla="*/ 2952957 w 5544176"/>
              <a:gd name="connsiteY19" fmla="*/ 1297896 h 6646910"/>
              <a:gd name="connsiteX20" fmla="*/ 3058268 w 5544176"/>
              <a:gd name="connsiteY20" fmla="*/ 1155778 h 6646910"/>
              <a:gd name="connsiteX21" fmla="*/ 3306706 w 5544176"/>
              <a:gd name="connsiteY21" fmla="*/ 310500 h 6646910"/>
              <a:gd name="connsiteX22" fmla="*/ 3735234 w 5544176"/>
              <a:gd name="connsiteY22" fmla="*/ 107395 h 6646910"/>
              <a:gd name="connsiteX23" fmla="*/ 3828224 w 5544176"/>
              <a:gd name="connsiteY23" fmla="*/ 117624 h 6646910"/>
              <a:gd name="connsiteX24" fmla="*/ 4231180 w 5544176"/>
              <a:gd name="connsiteY24" fmla="*/ 592260 h 6646910"/>
              <a:gd name="connsiteX25" fmla="*/ 3873092 w 5544176"/>
              <a:gd name="connsiteY25" fmla="*/ 1299370 h 6646910"/>
              <a:gd name="connsiteX26" fmla="*/ 4050935 w 5544176"/>
              <a:gd name="connsiteY26" fmla="*/ 1948439 h 6646910"/>
              <a:gd name="connsiteX27" fmla="*/ 5211525 w 5544176"/>
              <a:gd name="connsiteY27" fmla="*/ 2027402 h 6646910"/>
              <a:gd name="connsiteX28" fmla="*/ 5541097 w 5544176"/>
              <a:gd name="connsiteY28" fmla="*/ 2700958 h 6646910"/>
              <a:gd name="connsiteX29" fmla="*/ 5094823 w 5544176"/>
              <a:gd name="connsiteY29" fmla="*/ 3471378 h 6646910"/>
              <a:gd name="connsiteX30" fmla="*/ 5505528 w 5544176"/>
              <a:gd name="connsiteY30" fmla="*/ 4272564 h 6646910"/>
              <a:gd name="connsiteX31" fmla="*/ 5281423 w 5544176"/>
              <a:gd name="connsiteY31" fmla="*/ 4965183 h 6646910"/>
              <a:gd name="connsiteX32" fmla="*/ 4675749 w 5544176"/>
              <a:gd name="connsiteY32" fmla="*/ 5385343 h 6646910"/>
              <a:gd name="connsiteX33" fmla="*/ 4508838 w 5544176"/>
              <a:gd name="connsiteY33" fmla="*/ 6598516 h 6646910"/>
              <a:gd name="connsiteX34" fmla="*/ 4472787 w 5544176"/>
              <a:gd name="connsiteY34" fmla="*/ 6646910 h 6646910"/>
              <a:gd name="connsiteX35" fmla="*/ 3367517 w 5544176"/>
              <a:gd name="connsiteY35" fmla="*/ 6646910 h 6646910"/>
              <a:gd name="connsiteX36" fmla="*/ 2998981 w 5544176"/>
              <a:gd name="connsiteY36" fmla="*/ 6646910 h 6646910"/>
              <a:gd name="connsiteX37" fmla="*/ 2648733 w 5544176"/>
              <a:gd name="connsiteY37" fmla="*/ 6646910 h 6646910"/>
              <a:gd name="connsiteX38" fmla="*/ 0 w 5544176"/>
              <a:gd name="connsiteY38" fmla="*/ 6646910 h 6646910"/>
              <a:gd name="connsiteX39" fmla="*/ 0 w 5544176"/>
              <a:gd name="connsiteY39" fmla="*/ 28222 h 6646910"/>
              <a:gd name="connsiteX40" fmla="*/ 1509522 w 5544176"/>
              <a:gd name="connsiteY40" fmla="*/ 767 h 6646910"/>
              <a:gd name="connsiteX41" fmla="*/ 1986017 w 5544176"/>
              <a:gd name="connsiteY41" fmla="*/ 398066 h 6646910"/>
              <a:gd name="connsiteX42" fmla="*/ 1709217 w 5544176"/>
              <a:gd name="connsiteY42" fmla="*/ 905558 h 6646910"/>
              <a:gd name="connsiteX43" fmla="*/ 1083551 w 5544176"/>
              <a:gd name="connsiteY43" fmla="*/ 529879 h 6646910"/>
              <a:gd name="connsiteX44" fmla="*/ 1366937 w 5544176"/>
              <a:gd name="connsiteY44" fmla="*/ 33390 h 6646910"/>
              <a:gd name="connsiteX45" fmla="*/ 1509522 w 5544176"/>
              <a:gd name="connsiteY45" fmla="*/ 767 h 664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544176" h="6646910">
                <a:moveTo>
                  <a:pt x="4779974" y="685250"/>
                </a:moveTo>
                <a:cubicBezTo>
                  <a:pt x="5032054" y="670215"/>
                  <a:pt x="5267008" y="852320"/>
                  <a:pt x="5309474" y="1126951"/>
                </a:cubicBezTo>
                <a:cubicBezTo>
                  <a:pt x="5346050" y="1363456"/>
                  <a:pt x="5216949" y="1600813"/>
                  <a:pt x="5001910" y="1690856"/>
                </a:cubicBezTo>
                <a:cubicBezTo>
                  <a:pt x="4692098" y="1820733"/>
                  <a:pt x="4350283" y="1615922"/>
                  <a:pt x="4306656" y="1273177"/>
                </a:cubicBezTo>
                <a:cubicBezTo>
                  <a:pt x="4276590" y="1039231"/>
                  <a:pt x="4408479" y="807918"/>
                  <a:pt x="4621504" y="721515"/>
                </a:cubicBezTo>
                <a:cubicBezTo>
                  <a:pt x="4671997" y="700903"/>
                  <a:pt x="4725528" y="688659"/>
                  <a:pt x="4779974" y="685250"/>
                </a:cubicBezTo>
                <a:close/>
                <a:moveTo>
                  <a:pt x="2760003" y="352577"/>
                </a:moveTo>
                <a:cubicBezTo>
                  <a:pt x="2869653" y="345991"/>
                  <a:pt x="2971942" y="425187"/>
                  <a:pt x="2990385" y="544679"/>
                </a:cubicBezTo>
                <a:cubicBezTo>
                  <a:pt x="3006348" y="647665"/>
                  <a:pt x="2950167" y="750884"/>
                  <a:pt x="2856557" y="790095"/>
                </a:cubicBezTo>
                <a:cubicBezTo>
                  <a:pt x="2721799" y="846585"/>
                  <a:pt x="2573171" y="757470"/>
                  <a:pt x="2554030" y="608299"/>
                </a:cubicBezTo>
                <a:cubicBezTo>
                  <a:pt x="2540934" y="506165"/>
                  <a:pt x="2598123" y="405659"/>
                  <a:pt x="2691113" y="368075"/>
                </a:cubicBezTo>
                <a:cubicBezTo>
                  <a:pt x="2713089" y="359242"/>
                  <a:pt x="2736352" y="353973"/>
                  <a:pt x="2760003" y="352577"/>
                </a:cubicBezTo>
                <a:close/>
                <a:moveTo>
                  <a:pt x="3630" y="28121"/>
                </a:moveTo>
                <a:cubicBezTo>
                  <a:pt x="53278" y="26959"/>
                  <a:pt x="102920" y="30524"/>
                  <a:pt x="151871" y="38891"/>
                </a:cubicBezTo>
                <a:cubicBezTo>
                  <a:pt x="865103" y="112200"/>
                  <a:pt x="964292" y="593344"/>
                  <a:pt x="1031555" y="832871"/>
                </a:cubicBezTo>
                <a:cubicBezTo>
                  <a:pt x="1053330" y="878203"/>
                  <a:pt x="1074563" y="922528"/>
                  <a:pt x="1096338" y="964607"/>
                </a:cubicBezTo>
                <a:cubicBezTo>
                  <a:pt x="1174682" y="1115560"/>
                  <a:pt x="1260852" y="1237377"/>
                  <a:pt x="1409481" y="1265738"/>
                </a:cubicBezTo>
                <a:cubicBezTo>
                  <a:pt x="1767492" y="1334008"/>
                  <a:pt x="1973154" y="762896"/>
                  <a:pt x="2318612" y="859062"/>
                </a:cubicBezTo>
                <a:cubicBezTo>
                  <a:pt x="2496300" y="908501"/>
                  <a:pt x="2583943" y="1098510"/>
                  <a:pt x="2675615" y="1267985"/>
                </a:cubicBezTo>
                <a:cubicBezTo>
                  <a:pt x="2731099" y="1370507"/>
                  <a:pt x="2875466" y="1386005"/>
                  <a:pt x="2952957" y="1297896"/>
                </a:cubicBezTo>
                <a:cubicBezTo>
                  <a:pt x="2992292" y="1253804"/>
                  <a:pt x="3027543" y="1206225"/>
                  <a:pt x="3058268" y="1155778"/>
                </a:cubicBezTo>
                <a:cubicBezTo>
                  <a:pt x="3256027" y="815280"/>
                  <a:pt x="3063848" y="537317"/>
                  <a:pt x="3306706" y="310500"/>
                </a:cubicBezTo>
                <a:cubicBezTo>
                  <a:pt x="3358006" y="262378"/>
                  <a:pt x="3524148" y="107395"/>
                  <a:pt x="3735234" y="107395"/>
                </a:cubicBezTo>
                <a:cubicBezTo>
                  <a:pt x="3766510" y="107395"/>
                  <a:pt x="3797693" y="110804"/>
                  <a:pt x="3828224" y="117624"/>
                </a:cubicBezTo>
                <a:cubicBezTo>
                  <a:pt x="4046595" y="166056"/>
                  <a:pt x="4222967" y="384349"/>
                  <a:pt x="4231180" y="592260"/>
                </a:cubicBezTo>
                <a:cubicBezTo>
                  <a:pt x="4242339" y="872003"/>
                  <a:pt x="3941207" y="932136"/>
                  <a:pt x="3873092" y="1299370"/>
                </a:cubicBezTo>
                <a:cubicBezTo>
                  <a:pt x="3837368" y="1492245"/>
                  <a:pt x="3867280" y="1798492"/>
                  <a:pt x="4050935" y="1948439"/>
                </a:cubicBezTo>
                <a:cubicBezTo>
                  <a:pt x="4358421" y="2199435"/>
                  <a:pt x="4810507" y="1777182"/>
                  <a:pt x="5211525" y="2027402"/>
                </a:cubicBezTo>
                <a:cubicBezTo>
                  <a:pt x="5429122" y="2163013"/>
                  <a:pt x="5566824" y="2456164"/>
                  <a:pt x="5541097" y="2700958"/>
                </a:cubicBezTo>
                <a:cubicBezTo>
                  <a:pt x="5501654" y="3076251"/>
                  <a:pt x="5098698" y="3142194"/>
                  <a:pt x="5094823" y="3471378"/>
                </a:cubicBezTo>
                <a:cubicBezTo>
                  <a:pt x="5091415" y="3745236"/>
                  <a:pt x="5419668" y="3893242"/>
                  <a:pt x="5505528" y="4272564"/>
                </a:cubicBezTo>
                <a:cubicBezTo>
                  <a:pt x="5569691" y="4556184"/>
                  <a:pt x="5439041" y="4752005"/>
                  <a:pt x="5281423" y="4965183"/>
                </a:cubicBezTo>
                <a:cubicBezTo>
                  <a:pt x="5068244" y="5253608"/>
                  <a:pt x="4866301" y="5146281"/>
                  <a:pt x="4675749" y="5385343"/>
                </a:cubicBezTo>
                <a:cubicBezTo>
                  <a:pt x="4370191" y="5769070"/>
                  <a:pt x="4714176" y="6260683"/>
                  <a:pt x="4508838" y="6598516"/>
                </a:cubicBezTo>
                <a:lnTo>
                  <a:pt x="4472787" y="6646910"/>
                </a:lnTo>
                <a:lnTo>
                  <a:pt x="3367517" y="6646910"/>
                </a:lnTo>
                <a:lnTo>
                  <a:pt x="2998981" y="6646910"/>
                </a:lnTo>
                <a:lnTo>
                  <a:pt x="2648733" y="6646910"/>
                </a:lnTo>
                <a:lnTo>
                  <a:pt x="0" y="6646910"/>
                </a:lnTo>
                <a:lnTo>
                  <a:pt x="0" y="28222"/>
                </a:lnTo>
                <a:close/>
                <a:moveTo>
                  <a:pt x="1509522" y="767"/>
                </a:moveTo>
                <a:cubicBezTo>
                  <a:pt x="1736339" y="-12639"/>
                  <a:pt x="1947814" y="150946"/>
                  <a:pt x="1986017" y="398066"/>
                </a:cubicBezTo>
                <a:cubicBezTo>
                  <a:pt x="2019183" y="611090"/>
                  <a:pt x="1902946" y="824502"/>
                  <a:pt x="1709217" y="905558"/>
                </a:cubicBezTo>
                <a:cubicBezTo>
                  <a:pt x="1430403" y="1021795"/>
                  <a:pt x="1123149" y="837830"/>
                  <a:pt x="1083551" y="529879"/>
                </a:cubicBezTo>
                <a:cubicBezTo>
                  <a:pt x="1056506" y="319025"/>
                  <a:pt x="1175223" y="110882"/>
                  <a:pt x="1366937" y="33390"/>
                </a:cubicBezTo>
                <a:cubicBezTo>
                  <a:pt x="1412379" y="14871"/>
                  <a:pt x="1460539" y="3866"/>
                  <a:pt x="1509522" y="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F6439-F240-A44B-9A7E-19B22EB5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7386"/>
            <a:ext cx="5369169" cy="1570986"/>
          </a:xfrm>
        </p:spPr>
        <p:txBody>
          <a:bodyPr>
            <a:normAutofit/>
          </a:bodyPr>
          <a:lstStyle/>
          <a:p>
            <a:r>
              <a:rPr lang="en-US" dirty="0"/>
              <a:t>See you…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D30E44-FF1B-4D7A-8A39-C68DDD4D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8" y="2356598"/>
            <a:ext cx="5355276" cy="3636159"/>
          </a:xfrm>
        </p:spPr>
        <p:txBody>
          <a:bodyPr anchor="t"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Next week in each respective university group.</a:t>
            </a:r>
          </a:p>
          <a:p>
            <a:pPr marL="342900" indent="-342900">
              <a:buFontTx/>
              <a:buChar char="-"/>
            </a:pPr>
            <a:r>
              <a:rPr lang="en-US" dirty="0"/>
              <a:t>On Tuesday 26th October all together for Dr Lim Hooi Shan’s session on Psychological Disorders Around The World. 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695B493A-8015-B94D-BE65-9E19643F5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66" y="2837662"/>
            <a:ext cx="3956501" cy="263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94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E0AB2C79-9F28-4A08-8742-D8A583885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74" y="-312"/>
            <a:ext cx="10600654" cy="685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8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439A0-7723-BB41-8E64-48B2360D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9350" y="810562"/>
            <a:ext cx="5353050" cy="503302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Camera 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Microphone off </a:t>
            </a:r>
            <a:r>
              <a:rPr lang="en-US" dirty="0"/>
              <a:t>(unless you are asking a question)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If you have questions</a:t>
            </a:r>
            <a:r>
              <a:rPr lang="en-US" dirty="0"/>
              <a:t>:</a:t>
            </a:r>
          </a:p>
          <a:p>
            <a:pPr marL="342900" indent="-342900">
              <a:buFontTx/>
              <a:buChar char="-"/>
            </a:pPr>
            <a:r>
              <a:rPr lang="en-US" dirty="0"/>
              <a:t>raise your hand or</a:t>
            </a:r>
          </a:p>
          <a:p>
            <a:pPr marL="342900" indent="-342900">
              <a:buFontTx/>
              <a:buChar char="-"/>
            </a:pPr>
            <a:r>
              <a:rPr lang="en-US" dirty="0"/>
              <a:t>write your question in the chat box</a:t>
            </a:r>
          </a:p>
          <a:p>
            <a:r>
              <a:rPr lang="en-US" dirty="0"/>
              <a:t>and your question will be taken at the first opportunity. Feel free to turn your camera on when asking a question if you want to. 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pic>
        <p:nvPicPr>
          <p:cNvPr id="5" name="Picture 4" descr="A hand writing on a chalkboard&#10;&#10;Description automatically generated">
            <a:extLst>
              <a:ext uri="{FF2B5EF4-FFF2-40B4-BE49-F238E27FC236}">
                <a16:creationId xmlns:a16="http://schemas.microsoft.com/office/drawing/2014/main" id="{A20E7399-74D7-0547-B2BD-8A2BF01F1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8742" b="-1"/>
          <a:stretch/>
        </p:blipFill>
        <p:spPr>
          <a:xfrm>
            <a:off x="-1" y="1"/>
            <a:ext cx="5242562" cy="4293415"/>
          </a:xfrm>
          <a:custGeom>
            <a:avLst/>
            <a:gdLst/>
            <a:ahLst/>
            <a:cxnLst/>
            <a:rect l="l" t="t" r="r" b="b"/>
            <a:pathLst>
              <a:path w="6734174" h="5514977">
                <a:moveTo>
                  <a:pt x="1077007" y="4987440"/>
                </a:moveTo>
                <a:cubicBezTo>
                  <a:pt x="1094537" y="4990273"/>
                  <a:pt x="1112073" y="4996453"/>
                  <a:pt x="1128635" y="5006199"/>
                </a:cubicBezTo>
                <a:cubicBezTo>
                  <a:pt x="1194883" y="5045182"/>
                  <a:pt x="1220457" y="5126442"/>
                  <a:pt x="1185757" y="5187698"/>
                </a:cubicBezTo>
                <a:cubicBezTo>
                  <a:pt x="1151058" y="5248954"/>
                  <a:pt x="1069223" y="5267011"/>
                  <a:pt x="1002975" y="5228028"/>
                </a:cubicBezTo>
                <a:cubicBezTo>
                  <a:pt x="936728" y="5189045"/>
                  <a:pt x="911153" y="5107785"/>
                  <a:pt x="945853" y="5046529"/>
                </a:cubicBezTo>
                <a:cubicBezTo>
                  <a:pt x="963203" y="5015901"/>
                  <a:pt x="992337" y="4996072"/>
                  <a:pt x="1025413" y="4988775"/>
                </a:cubicBezTo>
                <a:cubicBezTo>
                  <a:pt x="1041952" y="4985125"/>
                  <a:pt x="1059476" y="4984609"/>
                  <a:pt x="1077007" y="4987440"/>
                </a:cubicBezTo>
                <a:close/>
                <a:moveTo>
                  <a:pt x="474762" y="4590962"/>
                </a:moveTo>
                <a:cubicBezTo>
                  <a:pt x="500491" y="4587824"/>
                  <a:pt x="527063" y="4588310"/>
                  <a:pt x="553642" y="4592604"/>
                </a:cubicBezTo>
                <a:cubicBezTo>
                  <a:pt x="589081" y="4598329"/>
                  <a:pt x="624531" y="4610823"/>
                  <a:pt x="658012" y="4630525"/>
                </a:cubicBezTo>
                <a:cubicBezTo>
                  <a:pt x="791935" y="4709331"/>
                  <a:pt x="843635" y="4873604"/>
                  <a:pt x="773488" y="4997438"/>
                </a:cubicBezTo>
                <a:cubicBezTo>
                  <a:pt x="703339" y="5121271"/>
                  <a:pt x="537907" y="5157774"/>
                  <a:pt x="403983" y="5078968"/>
                </a:cubicBezTo>
                <a:cubicBezTo>
                  <a:pt x="270060" y="5000162"/>
                  <a:pt x="218360" y="4835889"/>
                  <a:pt x="288508" y="4712055"/>
                </a:cubicBezTo>
                <a:cubicBezTo>
                  <a:pt x="327966" y="4642398"/>
                  <a:pt x="397573" y="4600375"/>
                  <a:pt x="474762" y="4590962"/>
                </a:cubicBezTo>
                <a:close/>
                <a:moveTo>
                  <a:pt x="0" y="0"/>
                </a:moveTo>
                <a:lnTo>
                  <a:pt x="952983" y="0"/>
                </a:lnTo>
                <a:lnTo>
                  <a:pt x="2081055" y="0"/>
                </a:lnTo>
                <a:lnTo>
                  <a:pt x="2263577" y="150988"/>
                </a:lnTo>
                <a:cubicBezTo>
                  <a:pt x="2504052" y="338565"/>
                  <a:pt x="2728791" y="577550"/>
                  <a:pt x="2992530" y="694885"/>
                </a:cubicBezTo>
                <a:cubicBezTo>
                  <a:pt x="3318395" y="839609"/>
                  <a:pt x="3657608" y="716866"/>
                  <a:pt x="3970058" y="592698"/>
                </a:cubicBezTo>
                <a:cubicBezTo>
                  <a:pt x="4331373" y="448982"/>
                  <a:pt x="4690914" y="359985"/>
                  <a:pt x="5084944" y="488161"/>
                </a:cubicBezTo>
                <a:cubicBezTo>
                  <a:pt x="5565424" y="644433"/>
                  <a:pt x="5733507" y="1009888"/>
                  <a:pt x="5669311" y="1444982"/>
                </a:cubicBezTo>
                <a:cubicBezTo>
                  <a:pt x="5633326" y="1688985"/>
                  <a:pt x="5552663" y="1922553"/>
                  <a:pt x="5493314" y="2161331"/>
                </a:cubicBezTo>
                <a:cubicBezTo>
                  <a:pt x="5439656" y="2378561"/>
                  <a:pt x="5495983" y="2579198"/>
                  <a:pt x="5660990" y="2721315"/>
                </a:cubicBezTo>
                <a:cubicBezTo>
                  <a:pt x="5835491" y="2871524"/>
                  <a:pt x="6009868" y="3023606"/>
                  <a:pt x="6194694" y="3156288"/>
                </a:cubicBezTo>
                <a:cubicBezTo>
                  <a:pt x="6992820" y="3729094"/>
                  <a:pt x="6788369" y="4727029"/>
                  <a:pt x="6332492" y="5124196"/>
                </a:cubicBezTo>
                <a:cubicBezTo>
                  <a:pt x="5760173" y="5622336"/>
                  <a:pt x="5107042" y="5619729"/>
                  <a:pt x="4441677" y="5255068"/>
                </a:cubicBezTo>
                <a:cubicBezTo>
                  <a:pt x="4173482" y="5108729"/>
                  <a:pt x="3929482" y="4905798"/>
                  <a:pt x="3670848" y="4735132"/>
                </a:cubicBezTo>
                <a:cubicBezTo>
                  <a:pt x="3306542" y="4495539"/>
                  <a:pt x="2914030" y="4470019"/>
                  <a:pt x="2584477" y="4836478"/>
                </a:cubicBezTo>
                <a:cubicBezTo>
                  <a:pt x="2461558" y="4973117"/>
                  <a:pt x="2326491" y="5118013"/>
                  <a:pt x="2168844" y="5190252"/>
                </a:cubicBezTo>
                <a:cubicBezTo>
                  <a:pt x="1762360" y="5376523"/>
                  <a:pt x="1372544" y="5223527"/>
                  <a:pt x="1038433" y="4794945"/>
                </a:cubicBezTo>
                <a:cubicBezTo>
                  <a:pt x="904350" y="4623011"/>
                  <a:pt x="765802" y="4432532"/>
                  <a:pt x="552043" y="4416221"/>
                </a:cubicBezTo>
                <a:cubicBezTo>
                  <a:pt x="379074" y="4403135"/>
                  <a:pt x="204522" y="4409418"/>
                  <a:pt x="31608" y="4426144"/>
                </a:cubicBezTo>
                <a:lnTo>
                  <a:pt x="0" y="442979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843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6EB215-869B-490D-997C-06D78A9A6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FC7A5CC7-A1F9-46CC-BAC8-46E258CD3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56630" y="4160168"/>
            <a:ext cx="2832322" cy="2697833"/>
          </a:xfrm>
          <a:custGeom>
            <a:avLst/>
            <a:gdLst>
              <a:gd name="connsiteX0" fmla="*/ 638993 w 2832322"/>
              <a:gd name="connsiteY0" fmla="*/ 1429605 h 2697833"/>
              <a:gd name="connsiteX1" fmla="*/ 798503 w 2832322"/>
              <a:gd name="connsiteY1" fmla="*/ 1509001 h 2697833"/>
              <a:gd name="connsiteX2" fmla="*/ 739507 w 2832322"/>
              <a:gd name="connsiteY2" fmla="*/ 1729178 h 2697833"/>
              <a:gd name="connsiteX3" fmla="*/ 519329 w 2832322"/>
              <a:gd name="connsiteY3" fmla="*/ 1670181 h 2697833"/>
              <a:gd name="connsiteX4" fmla="*/ 578327 w 2832322"/>
              <a:gd name="connsiteY4" fmla="*/ 1450005 h 2697833"/>
              <a:gd name="connsiteX5" fmla="*/ 638993 w 2832322"/>
              <a:gd name="connsiteY5" fmla="*/ 1429605 h 2697833"/>
              <a:gd name="connsiteX6" fmla="*/ 1252193 w 2832322"/>
              <a:gd name="connsiteY6" fmla="*/ 835524 h 2697833"/>
              <a:gd name="connsiteX7" fmla="*/ 1511699 w 2832322"/>
              <a:gd name="connsiteY7" fmla="*/ 997686 h 2697833"/>
              <a:gd name="connsiteX8" fmla="*/ 1392436 w 2832322"/>
              <a:gd name="connsiteY8" fmla="*/ 1442788 h 2697833"/>
              <a:gd name="connsiteX9" fmla="*/ 947333 w 2832322"/>
              <a:gd name="connsiteY9" fmla="*/ 1323523 h 2697833"/>
              <a:gd name="connsiteX10" fmla="*/ 1066598 w 2832322"/>
              <a:gd name="connsiteY10" fmla="*/ 878421 h 2697833"/>
              <a:gd name="connsiteX11" fmla="*/ 1252193 w 2832322"/>
              <a:gd name="connsiteY11" fmla="*/ 835524 h 2697833"/>
              <a:gd name="connsiteX12" fmla="*/ 2832322 w 2832322"/>
              <a:gd name="connsiteY12" fmla="*/ 0 h 2697833"/>
              <a:gd name="connsiteX13" fmla="*/ 2832322 w 2832322"/>
              <a:gd name="connsiteY13" fmla="*/ 2697833 h 2697833"/>
              <a:gd name="connsiteX14" fmla="*/ 0 w 2832322"/>
              <a:gd name="connsiteY14" fmla="*/ 2697833 h 2697833"/>
              <a:gd name="connsiteX15" fmla="*/ 12966 w 2832322"/>
              <a:gd name="connsiteY15" fmla="*/ 2631781 h 2697833"/>
              <a:gd name="connsiteX16" fmla="*/ 1052443 w 2832322"/>
              <a:gd name="connsiteY16" fmla="*/ 1806313 h 2697833"/>
              <a:gd name="connsiteX17" fmla="*/ 1721430 w 2832322"/>
              <a:gd name="connsiteY17" fmla="*/ 1489397 h 2697833"/>
              <a:gd name="connsiteX18" fmla="*/ 2115839 w 2832322"/>
              <a:gd name="connsiteY18" fmla="*/ 696540 h 2697833"/>
              <a:gd name="connsiteX19" fmla="*/ 2590689 w 2832322"/>
              <a:gd name="connsiteY19" fmla="*/ 99461 h 2697833"/>
              <a:gd name="connsiteX20" fmla="*/ 2730434 w 2832322"/>
              <a:gd name="connsiteY20" fmla="*/ 32840 h 26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32322" h="2697833">
                <a:moveTo>
                  <a:pt x="638993" y="1429605"/>
                </a:moveTo>
                <a:cubicBezTo>
                  <a:pt x="701328" y="1421871"/>
                  <a:pt x="765121" y="1451183"/>
                  <a:pt x="798503" y="1509001"/>
                </a:cubicBezTo>
                <a:cubicBezTo>
                  <a:pt x="843012" y="1586093"/>
                  <a:pt x="816599" y="1684670"/>
                  <a:pt x="739507" y="1729178"/>
                </a:cubicBezTo>
                <a:cubicBezTo>
                  <a:pt x="662415" y="1773688"/>
                  <a:pt x="563838" y="1747275"/>
                  <a:pt x="519329" y="1670181"/>
                </a:cubicBezTo>
                <a:cubicBezTo>
                  <a:pt x="474820" y="1593091"/>
                  <a:pt x="501234" y="1494514"/>
                  <a:pt x="578327" y="1450005"/>
                </a:cubicBezTo>
                <a:cubicBezTo>
                  <a:pt x="597599" y="1438878"/>
                  <a:pt x="618215" y="1432183"/>
                  <a:pt x="638993" y="1429605"/>
                </a:cubicBezTo>
                <a:close/>
                <a:moveTo>
                  <a:pt x="1252193" y="835524"/>
                </a:moveTo>
                <a:cubicBezTo>
                  <a:pt x="1356532" y="842898"/>
                  <a:pt x="1455464" y="900282"/>
                  <a:pt x="1511699" y="997686"/>
                </a:cubicBezTo>
                <a:cubicBezTo>
                  <a:pt x="1601677" y="1153532"/>
                  <a:pt x="1548280" y="1352810"/>
                  <a:pt x="1392436" y="1442788"/>
                </a:cubicBezTo>
                <a:cubicBezTo>
                  <a:pt x="1236589" y="1532766"/>
                  <a:pt x="1037311" y="1479369"/>
                  <a:pt x="947333" y="1323523"/>
                </a:cubicBezTo>
                <a:cubicBezTo>
                  <a:pt x="857356" y="1167678"/>
                  <a:pt x="910753" y="968399"/>
                  <a:pt x="1066598" y="878421"/>
                </a:cubicBezTo>
                <a:cubicBezTo>
                  <a:pt x="1125040" y="844680"/>
                  <a:pt x="1189590" y="831101"/>
                  <a:pt x="1252193" y="835524"/>
                </a:cubicBezTo>
                <a:close/>
                <a:moveTo>
                  <a:pt x="2832322" y="0"/>
                </a:moveTo>
                <a:lnTo>
                  <a:pt x="2832322" y="2697833"/>
                </a:lnTo>
                <a:lnTo>
                  <a:pt x="0" y="2697833"/>
                </a:lnTo>
                <a:lnTo>
                  <a:pt x="12966" y="2631781"/>
                </a:lnTo>
                <a:cubicBezTo>
                  <a:pt x="140000" y="2184738"/>
                  <a:pt x="505773" y="1908362"/>
                  <a:pt x="1052443" y="1806313"/>
                </a:cubicBezTo>
                <a:cubicBezTo>
                  <a:pt x="1303109" y="1759472"/>
                  <a:pt x="1574698" y="1718763"/>
                  <a:pt x="1721430" y="1489397"/>
                </a:cubicBezTo>
                <a:cubicBezTo>
                  <a:pt x="1879597" y="1241842"/>
                  <a:pt x="2005704" y="970478"/>
                  <a:pt x="2115839" y="696540"/>
                </a:cubicBezTo>
                <a:cubicBezTo>
                  <a:pt x="2216937" y="444582"/>
                  <a:pt x="2354076" y="231931"/>
                  <a:pt x="2590689" y="99461"/>
                </a:cubicBezTo>
                <a:cubicBezTo>
                  <a:pt x="2637069" y="73498"/>
                  <a:pt x="2683655" y="51402"/>
                  <a:pt x="2730434" y="32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5040F-B015-F54F-B7F1-33038C9E3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6252839" cy="2172663"/>
          </a:xfrm>
        </p:spPr>
        <p:txBody>
          <a:bodyPr>
            <a:normAutofit/>
          </a:bodyPr>
          <a:lstStyle/>
          <a:p>
            <a:r>
              <a:rPr lang="en-US" dirty="0"/>
              <a:t>What is the Global Classroom?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1CFA9-3293-D449-BB4C-005DBC77C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8" y="3241193"/>
            <a:ext cx="6252840" cy="2978632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r>
              <a:rPr lang="en-US" dirty="0"/>
              <a:t>An international effort developed by three partner universities: Leeds Trinity University (UK), Taylor’s University (Malaysia) and Opole University (Poland). </a:t>
            </a:r>
          </a:p>
        </p:txBody>
      </p:sp>
      <p:pic>
        <p:nvPicPr>
          <p:cNvPr id="1026" name="Picture 2" descr="page1image6459040">
            <a:extLst>
              <a:ext uri="{FF2B5EF4-FFF2-40B4-BE49-F238E27FC236}">
                <a16:creationId xmlns:a16="http://schemas.microsoft.com/office/drawing/2014/main" id="{040894DB-AD3D-224F-9BD4-99C09F85C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400" y="4472766"/>
            <a:ext cx="3685394" cy="16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page1image6459248">
            <a:extLst>
              <a:ext uri="{FF2B5EF4-FFF2-40B4-BE49-F238E27FC236}">
                <a16:creationId xmlns:a16="http://schemas.microsoft.com/office/drawing/2014/main" id="{4F10EE72-F9C5-2744-9750-0FABC0DE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400" y="2557091"/>
            <a:ext cx="3685394" cy="165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6458624">
            <a:extLst>
              <a:ext uri="{FF2B5EF4-FFF2-40B4-BE49-F238E27FC236}">
                <a16:creationId xmlns:a16="http://schemas.microsoft.com/office/drawing/2014/main" id="{92AC2696-2FA2-C543-81C0-2C074919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400" y="710075"/>
            <a:ext cx="3685394" cy="14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50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72FBD-DA91-0844-AC94-75190841B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8865"/>
            <a:ext cx="10972800" cy="1325563"/>
          </a:xfrm>
        </p:spPr>
        <p:txBody>
          <a:bodyPr/>
          <a:lstStyle/>
          <a:p>
            <a:r>
              <a:rPr lang="en-US" dirty="0"/>
              <a:t>Meet the team!</a:t>
            </a:r>
          </a:p>
        </p:txBody>
      </p:sp>
      <p:pic>
        <p:nvPicPr>
          <p:cNvPr id="5" name="Content Placeholder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C7D43B64-B420-9B4A-8D1F-80B419B5D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585" y="2318798"/>
            <a:ext cx="3122140" cy="20838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2D1CB-D96C-4941-BB4E-378AD107F669}"/>
              </a:ext>
            </a:extLst>
          </p:cNvPr>
          <p:cNvSpPr txBox="1"/>
          <p:nvPr/>
        </p:nvSpPr>
        <p:spPr>
          <a:xfrm>
            <a:off x="609600" y="4605322"/>
            <a:ext cx="38481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 Laura De Pretto</a:t>
            </a:r>
          </a:p>
          <a:p>
            <a:pPr algn="ctr"/>
            <a:r>
              <a:rPr lang="en-US" sz="1500" dirty="0"/>
              <a:t>Leeds Trinity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924790-0C13-E541-A033-758DB3211261}"/>
              </a:ext>
            </a:extLst>
          </p:cNvPr>
          <p:cNvSpPr txBox="1"/>
          <p:nvPr/>
        </p:nvSpPr>
        <p:spPr>
          <a:xfrm>
            <a:off x="4588605" y="4605322"/>
            <a:ext cx="38481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 Lim </a:t>
            </a:r>
            <a:r>
              <a:rPr lang="en-US" dirty="0" err="1"/>
              <a:t>Hooi</a:t>
            </a:r>
            <a:r>
              <a:rPr lang="en-US" dirty="0"/>
              <a:t> Shan</a:t>
            </a:r>
          </a:p>
          <a:p>
            <a:pPr algn="ctr"/>
            <a:r>
              <a:rPr lang="en-US" sz="1500" dirty="0"/>
              <a:t>Taylor’s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D3E26-F55D-8445-A15A-AD4902DDE4CE}"/>
              </a:ext>
            </a:extLst>
          </p:cNvPr>
          <p:cNvSpPr txBox="1"/>
          <p:nvPr/>
        </p:nvSpPr>
        <p:spPr>
          <a:xfrm>
            <a:off x="7904334" y="4605322"/>
            <a:ext cx="3848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 Dariusz </a:t>
            </a:r>
            <a:r>
              <a:rPr lang="en-US" dirty="0" err="1"/>
              <a:t>Krok</a:t>
            </a:r>
            <a:endParaRPr lang="en-US" dirty="0"/>
          </a:p>
          <a:p>
            <a:pPr algn="ctr"/>
            <a:r>
              <a:rPr lang="en-US" sz="1500" dirty="0"/>
              <a:t>Opole University</a:t>
            </a:r>
          </a:p>
        </p:txBody>
      </p:sp>
      <p:pic>
        <p:nvPicPr>
          <p:cNvPr id="4" name="Picture 3" descr="A picture containing person, wall, clothing, posing&#10;&#10;Description automatically generated">
            <a:extLst>
              <a:ext uri="{FF2B5EF4-FFF2-40B4-BE49-F238E27FC236}">
                <a16:creationId xmlns:a16="http://schemas.microsoft.com/office/drawing/2014/main" id="{2EEDDA8A-9489-4C45-BF83-04DD8B54E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847" y="2035176"/>
            <a:ext cx="2264685" cy="2577962"/>
          </a:xfrm>
          <a:prstGeom prst="rect">
            <a:avLst/>
          </a:prstGeom>
        </p:spPr>
      </p:pic>
      <p:pic>
        <p:nvPicPr>
          <p:cNvPr id="9" name="Picture 8" descr="A person in a suit in front of a bookshelf&#10;&#10;Description automatically generated">
            <a:extLst>
              <a:ext uri="{FF2B5EF4-FFF2-40B4-BE49-F238E27FC236}">
                <a16:creationId xmlns:a16="http://schemas.microsoft.com/office/drawing/2014/main" id="{F9E274F3-955F-EE48-8C2E-01C5E2CA3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507" y="2035176"/>
            <a:ext cx="2096103" cy="257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1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F80BD6C-DE28-DF46-B582-D1732C13B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343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pic>
        <p:nvPicPr>
          <p:cNvPr id="7" name="Picture 6" descr="A picture containing text, different, various, bunch&#10;&#10;Description automatically generated">
            <a:extLst>
              <a:ext uri="{FF2B5EF4-FFF2-40B4-BE49-F238E27FC236}">
                <a16:creationId xmlns:a16="http://schemas.microsoft.com/office/drawing/2014/main" id="{197A42CF-1AE1-F24F-B1E2-A99669007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026" y="3499612"/>
            <a:ext cx="2006600" cy="1003300"/>
          </a:xfrm>
          <a:prstGeom prst="rect">
            <a:avLst/>
          </a:prstGeom>
        </p:spPr>
      </p:pic>
      <p:pic>
        <p:nvPicPr>
          <p:cNvPr id="9" name="Picture 8" descr="A picture containing text, different, various, bunch&#10;&#10;Description automatically generated">
            <a:extLst>
              <a:ext uri="{FF2B5EF4-FFF2-40B4-BE49-F238E27FC236}">
                <a16:creationId xmlns:a16="http://schemas.microsoft.com/office/drawing/2014/main" id="{E929CBFE-4BB5-8647-B023-45EC071CE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886" y="1498986"/>
            <a:ext cx="2006600" cy="1003300"/>
          </a:xfrm>
          <a:prstGeom prst="rect">
            <a:avLst/>
          </a:prstGeom>
        </p:spPr>
      </p:pic>
      <p:pic>
        <p:nvPicPr>
          <p:cNvPr id="12" name="Picture 11" descr="A picture containing text, different, various, bunch&#10;&#10;Description automatically generated">
            <a:extLst>
              <a:ext uri="{FF2B5EF4-FFF2-40B4-BE49-F238E27FC236}">
                <a16:creationId xmlns:a16="http://schemas.microsoft.com/office/drawing/2014/main" id="{A8747B83-E4C3-4741-A778-BDC299AE0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516" y="2111031"/>
            <a:ext cx="2006600" cy="1003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1EB25D-1595-6F42-ABC9-7DC8087379B1}"/>
              </a:ext>
            </a:extLst>
          </p:cNvPr>
          <p:cNvSpPr txBox="1"/>
          <p:nvPr/>
        </p:nvSpPr>
        <p:spPr>
          <a:xfrm>
            <a:off x="2659341" y="455357"/>
            <a:ext cx="38481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You!</a:t>
            </a:r>
          </a:p>
          <a:p>
            <a:pPr algn="ctr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90457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80B7A-5B85-4642-8878-2089DEF2C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48D562A-EF99-44C6-AA29-9D3E42177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2299" y="-1"/>
            <a:ext cx="5726653" cy="6858000"/>
          </a:xfrm>
          <a:custGeom>
            <a:avLst/>
            <a:gdLst>
              <a:gd name="connsiteX0" fmla="*/ 615190 w 5726653"/>
              <a:gd name="connsiteY0" fmla="*/ 3536635 h 6858000"/>
              <a:gd name="connsiteX1" fmla="*/ 1124778 w 5726653"/>
              <a:gd name="connsiteY1" fmla="*/ 4046223 h 6858000"/>
              <a:gd name="connsiteX2" fmla="*/ 615190 w 5726653"/>
              <a:gd name="connsiteY2" fmla="*/ 4555811 h 6858000"/>
              <a:gd name="connsiteX3" fmla="*/ 105602 w 5726653"/>
              <a:gd name="connsiteY3" fmla="*/ 4046223 h 6858000"/>
              <a:gd name="connsiteX4" fmla="*/ 615190 w 5726653"/>
              <a:gd name="connsiteY4" fmla="*/ 3536635 h 6858000"/>
              <a:gd name="connsiteX5" fmla="*/ 1497780 w 5726653"/>
              <a:gd name="connsiteY5" fmla="*/ 0 h 6858000"/>
              <a:gd name="connsiteX6" fmla="*/ 5164844 w 5726653"/>
              <a:gd name="connsiteY6" fmla="*/ 0 h 6858000"/>
              <a:gd name="connsiteX7" fmla="*/ 5726653 w 5726653"/>
              <a:gd name="connsiteY7" fmla="*/ 0 h 6858000"/>
              <a:gd name="connsiteX8" fmla="*/ 5726653 w 5726653"/>
              <a:gd name="connsiteY8" fmla="*/ 6858000 h 6858000"/>
              <a:gd name="connsiteX9" fmla="*/ 311757 w 5726653"/>
              <a:gd name="connsiteY9" fmla="*/ 6858000 h 6858000"/>
              <a:gd name="connsiteX10" fmla="*/ 314130 w 5726653"/>
              <a:gd name="connsiteY10" fmla="*/ 6707670 h 6858000"/>
              <a:gd name="connsiteX11" fmla="*/ 599702 w 5726653"/>
              <a:gd name="connsiteY11" fmla="*/ 5670858 h 6858000"/>
              <a:gd name="connsiteX12" fmla="*/ 1211433 w 5726653"/>
              <a:gd name="connsiteY12" fmla="*/ 4641255 h 6858000"/>
              <a:gd name="connsiteX13" fmla="*/ 1053041 w 5726653"/>
              <a:gd name="connsiteY13" fmla="*/ 3164269 h 6858000"/>
              <a:gd name="connsiteX14" fmla="*/ 607048 w 5726653"/>
              <a:gd name="connsiteY14" fmla="*/ 2589405 h 6858000"/>
              <a:gd name="connsiteX15" fmla="*/ 1054915 w 5726653"/>
              <a:gd name="connsiteY15" fmla="*/ 1068099 h 6858000"/>
              <a:gd name="connsiteX16" fmla="*/ 1502877 w 5726653"/>
              <a:gd name="connsiteY16" fmla="*/ 419995 h 6858000"/>
              <a:gd name="connsiteX17" fmla="*/ 1505904 w 5726653"/>
              <a:gd name="connsiteY17" fmla="*/ 184996 h 6858000"/>
              <a:gd name="connsiteX18" fmla="*/ 14543 w 5726653"/>
              <a:gd name="connsiteY18" fmla="*/ 0 h 6858000"/>
              <a:gd name="connsiteX19" fmla="*/ 879351 w 5726653"/>
              <a:gd name="connsiteY19" fmla="*/ 0 h 6858000"/>
              <a:gd name="connsiteX20" fmla="*/ 892053 w 5726653"/>
              <a:gd name="connsiteY20" fmla="*/ 78052 h 6858000"/>
              <a:gd name="connsiteX21" fmla="*/ 561940 w 5726653"/>
              <a:gd name="connsiteY21" fmla="*/ 535443 h 6858000"/>
              <a:gd name="connsiteX22" fmla="*/ 15319 w 5726653"/>
              <a:gd name="connsiteY22" fmla="*/ 219852 h 6858000"/>
              <a:gd name="connsiteX23" fmla="*/ 4234 w 5726653"/>
              <a:gd name="connsiteY23" fmla="*/ 42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26653" h="6858000">
                <a:moveTo>
                  <a:pt x="615190" y="3536635"/>
                </a:moveTo>
                <a:cubicBezTo>
                  <a:pt x="896628" y="3536635"/>
                  <a:pt x="1124778" y="3764785"/>
                  <a:pt x="1124778" y="4046223"/>
                </a:cubicBezTo>
                <a:cubicBezTo>
                  <a:pt x="1124778" y="4327661"/>
                  <a:pt x="896628" y="4555811"/>
                  <a:pt x="615190" y="4555811"/>
                </a:cubicBezTo>
                <a:cubicBezTo>
                  <a:pt x="333752" y="4555811"/>
                  <a:pt x="105602" y="4327661"/>
                  <a:pt x="105602" y="4046223"/>
                </a:cubicBezTo>
                <a:cubicBezTo>
                  <a:pt x="105602" y="3764785"/>
                  <a:pt x="333752" y="3536635"/>
                  <a:pt x="615190" y="3536635"/>
                </a:cubicBezTo>
                <a:close/>
                <a:moveTo>
                  <a:pt x="1497780" y="0"/>
                </a:moveTo>
                <a:lnTo>
                  <a:pt x="5164844" y="0"/>
                </a:lnTo>
                <a:lnTo>
                  <a:pt x="5726653" y="0"/>
                </a:lnTo>
                <a:lnTo>
                  <a:pt x="5726653" y="6858000"/>
                </a:lnTo>
                <a:lnTo>
                  <a:pt x="311757" y="6858000"/>
                </a:lnTo>
                <a:lnTo>
                  <a:pt x="314130" y="6707670"/>
                </a:lnTo>
                <a:cubicBezTo>
                  <a:pt x="335132" y="6366409"/>
                  <a:pt x="433651" y="6019042"/>
                  <a:pt x="599702" y="5670858"/>
                </a:cubicBezTo>
                <a:cubicBezTo>
                  <a:pt x="770257" y="5311556"/>
                  <a:pt x="1010813" y="4986832"/>
                  <a:pt x="1211433" y="4641255"/>
                </a:cubicBezTo>
                <a:cubicBezTo>
                  <a:pt x="1493036" y="4154456"/>
                  <a:pt x="1511835" y="3622744"/>
                  <a:pt x="1053041" y="3164269"/>
                </a:cubicBezTo>
                <a:cubicBezTo>
                  <a:pt x="881977" y="2993264"/>
                  <a:pt x="700422" y="2805523"/>
                  <a:pt x="607048" y="2589405"/>
                </a:cubicBezTo>
                <a:cubicBezTo>
                  <a:pt x="366279" y="2032158"/>
                  <a:pt x="541125" y="1508061"/>
                  <a:pt x="1054915" y="1068099"/>
                </a:cubicBezTo>
                <a:cubicBezTo>
                  <a:pt x="1261027" y="891535"/>
                  <a:pt x="1489688" y="709488"/>
                  <a:pt x="1502877" y="419995"/>
                </a:cubicBezTo>
                <a:cubicBezTo>
                  <a:pt x="1506389" y="341910"/>
                  <a:pt x="1507262" y="263520"/>
                  <a:pt x="1505904" y="184996"/>
                </a:cubicBezTo>
                <a:close/>
                <a:moveTo>
                  <a:pt x="14543" y="0"/>
                </a:moveTo>
                <a:lnTo>
                  <a:pt x="879351" y="0"/>
                </a:lnTo>
                <a:lnTo>
                  <a:pt x="892053" y="78052"/>
                </a:lnTo>
                <a:cubicBezTo>
                  <a:pt x="904492" y="285271"/>
                  <a:pt x="770271" y="479621"/>
                  <a:pt x="561940" y="535443"/>
                </a:cubicBezTo>
                <a:cubicBezTo>
                  <a:pt x="323846" y="599240"/>
                  <a:pt x="79116" y="457945"/>
                  <a:pt x="15319" y="219852"/>
                </a:cubicBezTo>
                <a:cubicBezTo>
                  <a:pt x="-631" y="160329"/>
                  <a:pt x="-3762" y="100391"/>
                  <a:pt x="4234" y="429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3B19F-4FBE-0041-9D92-A3B1C036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7386"/>
            <a:ext cx="5369169" cy="15827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we will do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3480339-A572-2F4A-9A0E-AFC4B1246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2299" y="-52034"/>
            <a:ext cx="5726653" cy="6910033"/>
          </a:xfrm>
          <a:prstGeom prst="rect">
            <a:avLst/>
          </a:prstGeom>
        </p:spPr>
      </p:pic>
      <p:graphicFrame>
        <p:nvGraphicFramePr>
          <p:cNvPr id="21" name="Text Placeholder 5">
            <a:extLst>
              <a:ext uri="{FF2B5EF4-FFF2-40B4-BE49-F238E27FC236}">
                <a16:creationId xmlns:a16="http://schemas.microsoft.com/office/drawing/2014/main" id="{3D3C9702-17EF-452E-BEF3-EDD5B604F3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7184126"/>
              </p:ext>
            </p:extLst>
          </p:nvPr>
        </p:nvGraphicFramePr>
        <p:xfrm>
          <a:off x="610198" y="2356598"/>
          <a:ext cx="5355276" cy="3790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0E8B3DB-4B5C-574C-80CD-CE976A83F5A8}"/>
              </a:ext>
            </a:extLst>
          </p:cNvPr>
          <p:cNvSpPr txBox="1"/>
          <p:nvPr/>
        </p:nvSpPr>
        <p:spPr>
          <a:xfrm>
            <a:off x="2636535" y="4155919"/>
            <a:ext cx="130260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Global</a:t>
            </a:r>
          </a:p>
          <a:p>
            <a:pPr algn="ctr"/>
            <a:r>
              <a:rPr lang="en-US" dirty="0"/>
              <a:t>Classroom</a:t>
            </a:r>
          </a:p>
        </p:txBody>
      </p:sp>
    </p:spTree>
    <p:extLst>
      <p:ext uri="{BB962C8B-B14F-4D97-AF65-F5344CB8AC3E}">
        <p14:creationId xmlns:p14="http://schemas.microsoft.com/office/powerpoint/2010/main" val="1665050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F975DA-2F73-4697-B7A9-A2E834712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1C78B-E19C-7B48-862C-95109C47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</p:spPr>
        <p:txBody>
          <a:bodyPr>
            <a:normAutofit/>
          </a:bodyPr>
          <a:lstStyle/>
          <a:p>
            <a:r>
              <a:rPr lang="en-US" dirty="0"/>
              <a:t>Schedule of the project (1)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26992C3-F3F4-9B43-BE4A-E2BE670058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6612839"/>
              </p:ext>
            </p:extLst>
          </p:nvPr>
        </p:nvGraphicFramePr>
        <p:xfrm>
          <a:off x="1190994" y="2106613"/>
          <a:ext cx="9810012" cy="425632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428517">
                  <a:extLst>
                    <a:ext uri="{9D8B030D-6E8A-4147-A177-3AD203B41FA5}">
                      <a16:colId xmlns:a16="http://schemas.microsoft.com/office/drawing/2014/main" val="1667102478"/>
                    </a:ext>
                  </a:extLst>
                </a:gridCol>
                <a:gridCol w="3520513">
                  <a:extLst>
                    <a:ext uri="{9D8B030D-6E8A-4147-A177-3AD203B41FA5}">
                      <a16:colId xmlns:a16="http://schemas.microsoft.com/office/drawing/2014/main" val="43582556"/>
                    </a:ext>
                  </a:extLst>
                </a:gridCol>
                <a:gridCol w="3860982">
                  <a:extLst>
                    <a:ext uri="{9D8B030D-6E8A-4147-A177-3AD203B41FA5}">
                      <a16:colId xmlns:a16="http://schemas.microsoft.com/office/drawing/2014/main" val="716298540"/>
                    </a:ext>
                  </a:extLst>
                </a:gridCol>
              </a:tblGrid>
              <a:tr h="376772">
                <a:tc>
                  <a:txBody>
                    <a:bodyPr/>
                    <a:lstStyle/>
                    <a:p>
                      <a:endParaRPr lang="en-US" sz="1500" b="0"/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 class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b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Outside class</a:t>
                      </a:r>
                    </a:p>
                  </a:txBody>
                  <a:tcPr marL="74363" marR="74363" marT="37181" marB="37181"/>
                </a:tc>
                <a:extLst>
                  <a:ext uri="{0D108BD9-81ED-4DB2-BD59-A6C34878D82A}">
                    <a16:rowId xmlns:a16="http://schemas.microsoft.com/office/drawing/2014/main" val="3873998851"/>
                  </a:ext>
                </a:extLst>
              </a:tr>
              <a:tr h="996463">
                <a:tc>
                  <a:txBody>
                    <a:bodyPr/>
                    <a:lstStyle/>
                    <a:p>
                      <a:r>
                        <a:rPr lang="en-US" sz="1300" b="0"/>
                        <a:t>Week of </a:t>
                      </a:r>
                    </a:p>
                    <a:p>
                      <a:r>
                        <a:rPr lang="en-US" sz="1500" b="0"/>
                        <a:t>Tuesday 12</a:t>
                      </a:r>
                      <a:r>
                        <a:rPr lang="en-US" sz="1500" b="0" baseline="30000"/>
                        <a:t>th</a:t>
                      </a:r>
                      <a:r>
                        <a:rPr lang="en-US" sz="1500" b="0"/>
                        <a:t> October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/>
                        <a:t>Intro to the project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/>
                        <a:t>International assessment unpacking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/>
                        <a:t>Launch of research project</a:t>
                      </a:r>
                    </a:p>
                    <a:p>
                      <a:endParaRPr lang="en-US" sz="1500" b="0"/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/>
                        <a:t>Formation of groups</a:t>
                      </a:r>
                    </a:p>
                  </a:txBody>
                  <a:tcPr marL="74363" marR="74363" marT="37181" marB="37181"/>
                </a:tc>
                <a:extLst>
                  <a:ext uri="{0D108BD9-81ED-4DB2-BD59-A6C34878D82A}">
                    <a16:rowId xmlns:a16="http://schemas.microsoft.com/office/drawing/2014/main" val="1796204452"/>
                  </a:ext>
                </a:extLst>
              </a:tr>
              <a:tr h="1219551">
                <a:tc>
                  <a:txBody>
                    <a:bodyPr/>
                    <a:lstStyle/>
                    <a:p>
                      <a:r>
                        <a:rPr lang="en-US" sz="1300" b="0"/>
                        <a:t>Week of</a:t>
                      </a:r>
                    </a:p>
                    <a:p>
                      <a:r>
                        <a:rPr lang="en-US" sz="1500" b="0"/>
                        <a:t>Tuesday 19</a:t>
                      </a:r>
                      <a:r>
                        <a:rPr lang="en-US" sz="1500" b="0" baseline="30000"/>
                        <a:t>th</a:t>
                      </a:r>
                      <a:r>
                        <a:rPr lang="en-US" sz="1500" b="0"/>
                        <a:t> October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endParaRPr lang="en-US" sz="1500" b="0"/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/>
                        <a:t>Student groups meetings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500" b="0"/>
                        <a:t>Notify lecturers of time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500" b="0"/>
                        <a:t>Take proof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500" b="0"/>
                        <a:t>Communicate to lecturer topic and type of work (poster vs presentation)</a:t>
                      </a:r>
                    </a:p>
                  </a:txBody>
                  <a:tcPr marL="74363" marR="74363" marT="37181" marB="37181"/>
                </a:tc>
                <a:extLst>
                  <a:ext uri="{0D108BD9-81ED-4DB2-BD59-A6C34878D82A}">
                    <a16:rowId xmlns:a16="http://schemas.microsoft.com/office/drawing/2014/main" val="2423210919"/>
                  </a:ext>
                </a:extLst>
              </a:tr>
              <a:tr h="1442640">
                <a:tc>
                  <a:txBody>
                    <a:bodyPr/>
                    <a:lstStyle/>
                    <a:p>
                      <a:r>
                        <a:rPr lang="en-US" sz="1300" b="0"/>
                        <a:t>Week of </a:t>
                      </a:r>
                    </a:p>
                    <a:p>
                      <a:r>
                        <a:rPr lang="en-US" sz="1500" b="0"/>
                        <a:t>Tuesday 26</a:t>
                      </a:r>
                      <a:r>
                        <a:rPr lang="en-US" sz="1500" b="0" baseline="30000"/>
                        <a:t>th</a:t>
                      </a:r>
                      <a:r>
                        <a:rPr lang="en-US" sz="1500" b="0"/>
                        <a:t> October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/>
                        <a:t>Three campus session: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500" b="0" dirty="0"/>
                        <a:t>Psychological disorders around the world (Dr Lim </a:t>
                      </a:r>
                      <a:r>
                        <a:rPr lang="en-US" sz="1500" b="0" dirty="0" err="1"/>
                        <a:t>Hooi</a:t>
                      </a:r>
                      <a:r>
                        <a:rPr lang="en-US" sz="1500" b="0" dirty="0"/>
                        <a:t> Shan)</a:t>
                      </a:r>
                    </a:p>
                  </a:txBody>
                  <a:tcPr marL="74363" marR="74363" marT="37181" marB="37181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/>
                        <a:t>Student groups meetings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500" b="0" dirty="0"/>
                        <a:t>Notify lecturers of time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500" b="0" dirty="0"/>
                        <a:t>Take proof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500" b="0" dirty="0"/>
                        <a:t>Get in touch with lecturers for feedback </a:t>
                      </a:r>
                    </a:p>
                  </a:txBody>
                  <a:tcPr marL="74363" marR="74363" marT="37181" marB="37181"/>
                </a:tc>
                <a:extLst>
                  <a:ext uri="{0D108BD9-81ED-4DB2-BD59-A6C34878D82A}">
                    <a16:rowId xmlns:a16="http://schemas.microsoft.com/office/drawing/2014/main" val="702077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723611"/>
      </p:ext>
    </p:extLst>
  </p:cSld>
  <p:clrMapOvr>
    <a:masterClrMapping/>
  </p:clrMapOvr>
</p:sld>
</file>

<file path=ppt/theme/theme1.xml><?xml version="1.0" encoding="utf-8"?>
<a:theme xmlns:a="http://schemas.openxmlformats.org/drawingml/2006/main" name="SplashVTI">
  <a:themeElements>
    <a:clrScheme name="AnalogousFromLightSeedLeftStep">
      <a:dk1>
        <a:srgbClr val="000000"/>
      </a:dk1>
      <a:lt1>
        <a:srgbClr val="FFFFFF"/>
      </a:lt1>
      <a:dk2>
        <a:srgbClr val="243041"/>
      </a:dk2>
      <a:lt2>
        <a:srgbClr val="E8E8E2"/>
      </a:lt2>
      <a:accent1>
        <a:srgbClr val="9796C6"/>
      </a:accent1>
      <a:accent2>
        <a:srgbClr val="7F96BA"/>
      </a:accent2>
      <a:accent3>
        <a:srgbClr val="7DACB7"/>
      </a:accent3>
      <a:accent4>
        <a:srgbClr val="78AFA3"/>
      </a:accent4>
      <a:accent5>
        <a:srgbClr val="83AE92"/>
      </a:accent5>
      <a:accent6>
        <a:srgbClr val="7DB27A"/>
      </a:accent6>
      <a:hlink>
        <a:srgbClr val="848651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872</Words>
  <Application>Microsoft Office PowerPoint</Application>
  <PresentationFormat>Widescreen</PresentationFormat>
  <Paragraphs>160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Avenir Next LT Pro</vt:lpstr>
      <vt:lpstr>Calibri</vt:lpstr>
      <vt:lpstr>Posterama</vt:lpstr>
      <vt:lpstr>Wingdings</vt:lpstr>
      <vt:lpstr>SplashVTI</vt:lpstr>
      <vt:lpstr>The Global Classroom </vt:lpstr>
      <vt:lpstr>PowerPoint Presentation</vt:lpstr>
      <vt:lpstr>PowerPoint Presentation</vt:lpstr>
      <vt:lpstr>PowerPoint Presentation</vt:lpstr>
      <vt:lpstr>What is the Global Classroom? </vt:lpstr>
      <vt:lpstr>Meet the team!</vt:lpstr>
      <vt:lpstr>PowerPoint Presentation</vt:lpstr>
      <vt:lpstr>What we will do</vt:lpstr>
      <vt:lpstr>Schedule of the project (1)</vt:lpstr>
      <vt:lpstr>Schedule of the project (2)</vt:lpstr>
      <vt:lpstr>Schedule of the project (3)</vt:lpstr>
      <vt:lpstr>Questions?</vt:lpstr>
      <vt:lpstr>The Assessment</vt:lpstr>
      <vt:lpstr>The Assessment</vt:lpstr>
      <vt:lpstr>The Assessment</vt:lpstr>
      <vt:lpstr>The Assessment</vt:lpstr>
      <vt:lpstr>The Assessment</vt:lpstr>
      <vt:lpstr>Groups sign-up  https://docs.google.com/spreadsheets/d/1AgtfKOV-_3q8IQIjSa6XSDmYuJAXP-SwAGaGBY_VR1E/edit?usp=sharing</vt:lpstr>
      <vt:lpstr>Questions?</vt:lpstr>
      <vt:lpstr>How we will evaluate the project </vt:lpstr>
      <vt:lpstr>The survey</vt:lpstr>
      <vt:lpstr>Questions? Comments?</vt:lpstr>
      <vt:lpstr>See you…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Global Classroom</dc:title>
  <dc:creator>Laura De Pretto</dc:creator>
  <cp:lastModifiedBy>Lim Hooi Shan</cp:lastModifiedBy>
  <cp:revision>59</cp:revision>
  <dcterms:created xsi:type="dcterms:W3CDTF">2021-10-01T15:17:12Z</dcterms:created>
  <dcterms:modified xsi:type="dcterms:W3CDTF">2021-10-12T07:16:13Z</dcterms:modified>
</cp:coreProperties>
</file>